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  <p:sldId id="257" r:id="rId7"/>
    <p:sldId id="280" r:id="rId8"/>
    <p:sldId id="281" r:id="rId9"/>
    <p:sldId id="282" r:id="rId10"/>
    <p:sldId id="274" r:id="rId11"/>
    <p:sldId id="275" r:id="rId12"/>
    <p:sldId id="259" r:id="rId13"/>
    <p:sldId id="260" r:id="rId14"/>
    <p:sldId id="262" r:id="rId15"/>
    <p:sldId id="263" r:id="rId16"/>
    <p:sldId id="283" r:id="rId17"/>
    <p:sldId id="264" r:id="rId18"/>
    <p:sldId id="267" r:id="rId19"/>
    <p:sldId id="286" r:id="rId20"/>
    <p:sldId id="265" r:id="rId21"/>
    <p:sldId id="287" r:id="rId22"/>
    <p:sldId id="288" r:id="rId23"/>
    <p:sldId id="268" r:id="rId24"/>
    <p:sldId id="289" r:id="rId25"/>
    <p:sldId id="269" r:id="rId26"/>
    <p:sldId id="27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6" y="700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9D2A088-544F-43F8-BB82-9F0E021CD06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C52437-E7D4-4D68-9395-89BCE4DE4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A088-544F-43F8-BB82-9F0E021CD06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2437-E7D4-4D68-9395-89BCE4DE4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A088-544F-43F8-BB82-9F0E021CD06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2437-E7D4-4D68-9395-89BCE4DE4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D2A088-544F-43F8-BB82-9F0E021CD06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C52437-E7D4-4D68-9395-89BCE4DE4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D2A088-544F-43F8-BB82-9F0E021CD06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C52437-E7D4-4D68-9395-89BCE4DE4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A088-544F-43F8-BB82-9F0E021CD06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2437-E7D4-4D68-9395-89BCE4DE4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A088-544F-43F8-BB82-9F0E021CD06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2437-E7D4-4D68-9395-89BCE4DE4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D2A088-544F-43F8-BB82-9F0E021CD06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C52437-E7D4-4D68-9395-89BCE4DE4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A088-544F-43F8-BB82-9F0E021CD06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2437-E7D4-4D68-9395-89BCE4DE4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D2A088-544F-43F8-BB82-9F0E021CD06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C52437-E7D4-4D68-9395-89BCE4DE4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D2A088-544F-43F8-BB82-9F0E021CD06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C52437-E7D4-4D68-9395-89BCE4DE4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D2A088-544F-43F8-BB82-9F0E021CD06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C52437-E7D4-4D68-9395-89BCE4DE4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40385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>
                <a:latin typeface="Copperplate Gothic Bold" pitchFamily="34" charset="0"/>
              </a:rPr>
              <a:t>0-6 	</a:t>
            </a:r>
            <a:r>
              <a:rPr lang="en-US" sz="7200" b="1" dirty="0" smtClean="0">
                <a:latin typeface="Copperplate Gothic Bold" pitchFamily="34" charset="0"/>
              </a:rPr>
              <a:t>YA</a:t>
            </a:r>
            <a:r>
              <a:rPr lang="tr-TR" sz="7200" b="1" dirty="0" smtClean="0">
                <a:latin typeface="Copperplate Gothic Bold" pitchFamily="34" charset="0"/>
              </a:rPr>
              <a:t>ş</a:t>
            </a:r>
            <a:r>
              <a:rPr lang="en-US" sz="7200" b="1" dirty="0" smtClean="0">
                <a:latin typeface="Copperplate Gothic Bold" pitchFamily="34" charset="0"/>
              </a:rPr>
              <a:t/>
            </a:r>
            <a:br>
              <a:rPr lang="en-US" sz="7200" b="1" dirty="0" smtClean="0">
                <a:latin typeface="Copperplate Gothic Bold" pitchFamily="34" charset="0"/>
              </a:rPr>
            </a:br>
            <a:r>
              <a:rPr lang="en-US" sz="7200" b="1" dirty="0" smtClean="0">
                <a:latin typeface="Copperplate Gothic Bold" pitchFamily="34" charset="0"/>
              </a:rPr>
              <a:t> </a:t>
            </a:r>
            <a:r>
              <a:rPr lang="tr-TR" sz="7200" dirty="0">
                <a:latin typeface="Copperplate Gothic Bold" pitchFamily="34" charset="0"/>
              </a:rPr>
              <a:t>Ç</a:t>
            </a:r>
            <a:r>
              <a:rPr lang="en-US" sz="7200" b="1" dirty="0" smtClean="0">
                <a:latin typeface="Copperplate Gothic Bold" pitchFamily="34" charset="0"/>
              </a:rPr>
              <a:t>OCUK    GEL</a:t>
            </a:r>
            <a:r>
              <a:rPr lang="tr-TR" sz="7200" b="1" dirty="0" smtClean="0">
                <a:latin typeface="Copperplate Gothic Bold" pitchFamily="34" charset="0"/>
              </a:rPr>
              <a:t>İŞİ</a:t>
            </a:r>
            <a:r>
              <a:rPr lang="en-US" sz="7200" b="1" dirty="0" smtClean="0">
                <a:latin typeface="Copperplate Gothic Bold" pitchFamily="34" charset="0"/>
              </a:rPr>
              <a:t>M</a:t>
            </a:r>
            <a:r>
              <a:rPr lang="tr-TR" sz="7200" b="1" dirty="0" smtClean="0">
                <a:latin typeface="Copperplate Gothic Bold" pitchFamily="34" charset="0"/>
              </a:rPr>
              <a:t>İ</a:t>
            </a:r>
            <a:r>
              <a:rPr lang="en-US" sz="4800" dirty="0">
                <a:latin typeface="Copperplate Gothic Bold" pitchFamily="34" charset="0"/>
              </a:rPr>
              <a:t/>
            </a:r>
            <a:br>
              <a:rPr lang="en-US" sz="4800" dirty="0">
                <a:latin typeface="Copperplate Gothic Bold" pitchFamily="34" charset="0"/>
              </a:rPr>
            </a:b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depositphotos_3648336-Stick-figures---doodle-children-charact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4419600"/>
            <a:ext cx="6324600" cy="1981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risklibebek.com/anne/images/resimler/tablo5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784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risklibebek.com/anne/images/resimler/tablo4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001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01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pperplate Gothic Bold" pitchFamily="34" charset="0"/>
              </a:rPr>
              <a:t>COCUKLARIN GELISIMSEL DONEM NOKTALARI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pperplate Gothic Bold" pitchFamily="34" charset="0"/>
              </a:rPr>
              <a:t>KABA MOTOR BECERILERI</a:t>
            </a:r>
          </a:p>
          <a:p>
            <a:r>
              <a:rPr lang="en-US" sz="3200" dirty="0" smtClean="0">
                <a:latin typeface="Copperplate Gothic Bold" pitchFamily="34" charset="0"/>
              </a:rPr>
              <a:t>INCE MOTOR BECERILERI</a:t>
            </a:r>
          </a:p>
          <a:p>
            <a:endParaRPr lang="en-US" dirty="0"/>
          </a:p>
        </p:txBody>
      </p:sp>
      <p:pic>
        <p:nvPicPr>
          <p:cNvPr id="4" name="Picture 3" descr="images4VB8W8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276600"/>
            <a:ext cx="2895600" cy="2171700"/>
          </a:xfrm>
          <a:prstGeom prst="rect">
            <a:avLst/>
          </a:prstGeom>
        </p:spPr>
      </p:pic>
      <p:pic>
        <p:nvPicPr>
          <p:cNvPr id="5" name="Picture 4" descr="çocuklar-ve-mak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3352800"/>
            <a:ext cx="3842327" cy="198120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/>
          <a:lstStyle/>
          <a:p>
            <a:endParaRPr lang="en-US" dirty="0" smtClean="0">
              <a:latin typeface="Copperplate Gothic Bold" pitchFamily="34" charset="0"/>
            </a:endParaRPr>
          </a:p>
          <a:p>
            <a:r>
              <a:rPr lang="en-US" dirty="0" smtClean="0">
                <a:latin typeface="Copperplate Gothic Bold" pitchFamily="34" charset="0"/>
              </a:rPr>
              <a:t>BESLENME BECERILERI</a:t>
            </a:r>
          </a:p>
          <a:p>
            <a:endParaRPr lang="en-US" dirty="0" smtClean="0">
              <a:latin typeface="Copperplate Gothic Bold" pitchFamily="34" charset="0"/>
            </a:endParaRPr>
          </a:p>
          <a:p>
            <a:endParaRPr lang="en-US" dirty="0" smtClean="0">
              <a:latin typeface="Copperplate Gothic Bold" pitchFamily="34" charset="0"/>
            </a:endParaRPr>
          </a:p>
          <a:p>
            <a:endParaRPr lang="en-US" dirty="0" smtClean="0">
              <a:latin typeface="Copperplate Gothic Bold" pitchFamily="34" charset="0"/>
            </a:endParaRPr>
          </a:p>
          <a:p>
            <a:endParaRPr lang="en-US" dirty="0" smtClean="0">
              <a:latin typeface="Copperplate Gothic Bold" pitchFamily="34" charset="0"/>
            </a:endParaRPr>
          </a:p>
          <a:p>
            <a:endParaRPr lang="en-US" dirty="0" smtClean="0">
              <a:latin typeface="Copperplate Gothic Bold" pitchFamily="34" charset="0"/>
            </a:endParaRPr>
          </a:p>
          <a:p>
            <a:r>
              <a:rPr lang="en-US" dirty="0" smtClean="0">
                <a:latin typeface="Copperplate Gothic Bold" pitchFamily="34" charset="0"/>
              </a:rPr>
              <a:t>KONUSMA BECERILERI</a:t>
            </a:r>
          </a:p>
        </p:txBody>
      </p:sp>
      <p:pic>
        <p:nvPicPr>
          <p:cNvPr id="4" name="Picture 3" descr="1_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447800"/>
            <a:ext cx="1905000" cy="1524000"/>
          </a:xfrm>
          <a:prstGeom prst="rect">
            <a:avLst/>
          </a:prstGeom>
        </p:spPr>
      </p:pic>
      <p:pic>
        <p:nvPicPr>
          <p:cNvPr id="5" name="Picture 4" descr="cocuklara-iyi-yasam-ve-saglikli-beslenmenin-6705520_x_6221_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1371600"/>
            <a:ext cx="2743200" cy="1524000"/>
          </a:xfrm>
          <a:prstGeom prst="rect">
            <a:avLst/>
          </a:prstGeom>
        </p:spPr>
      </p:pic>
      <p:pic>
        <p:nvPicPr>
          <p:cNvPr id="6" name="Picture 5" descr="imagesBQX34AH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4038600"/>
            <a:ext cx="2190750" cy="2085975"/>
          </a:xfrm>
          <a:prstGeom prst="rect">
            <a:avLst/>
          </a:prstGeom>
        </p:spPr>
      </p:pic>
      <p:pic>
        <p:nvPicPr>
          <p:cNvPr id="7" name="Picture 6" descr="imagesSN0LW0W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3962400"/>
            <a:ext cx="2066925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BILISSEL BECERILER (</a:t>
            </a:r>
            <a:r>
              <a:rPr lang="en-US" dirty="0" err="1" smtClean="0">
                <a:latin typeface="Copperplate Gothic Bold" pitchFamily="34" charset="0"/>
              </a:rPr>
              <a:t>Zihinsel</a:t>
            </a:r>
            <a:r>
              <a:rPr lang="en-US" dirty="0" smtClean="0">
                <a:latin typeface="Copperplate Gothic Bold" pitchFamily="34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Copperplate Gothic Bold" pitchFamily="34" charset="0"/>
            </a:endParaRPr>
          </a:p>
          <a:p>
            <a:endParaRPr lang="en-US" dirty="0" smtClean="0">
              <a:latin typeface="Copperplate Gothic Bold" pitchFamily="34" charset="0"/>
            </a:endParaRPr>
          </a:p>
          <a:p>
            <a:endParaRPr lang="en-US" dirty="0" smtClean="0">
              <a:latin typeface="Copperplate Gothic Bold" pitchFamily="34" charset="0"/>
            </a:endParaRPr>
          </a:p>
          <a:p>
            <a:endParaRPr lang="en-US" dirty="0" smtClean="0">
              <a:latin typeface="Copperplate Gothic Bold" pitchFamily="34" charset="0"/>
            </a:endParaRPr>
          </a:p>
          <a:p>
            <a:endParaRPr lang="en-US" dirty="0" smtClean="0">
              <a:latin typeface="Copperplate Gothic Bold" pitchFamily="34" charset="0"/>
            </a:endParaRPr>
          </a:p>
          <a:p>
            <a:endParaRPr lang="en-US" dirty="0" smtClean="0">
              <a:latin typeface="Copperplate Gothic Bold" pitchFamily="34" charset="0"/>
            </a:endParaRPr>
          </a:p>
          <a:p>
            <a:endParaRPr lang="en-US" dirty="0" smtClean="0">
              <a:latin typeface="Copperplate Gothic Bold" pitchFamily="34" charset="0"/>
            </a:endParaRPr>
          </a:p>
          <a:p>
            <a:endParaRPr lang="en-US" dirty="0" smtClean="0">
              <a:latin typeface="Copperplate Gothic Bold" pitchFamily="34" charset="0"/>
            </a:endParaRPr>
          </a:p>
          <a:p>
            <a:endParaRPr lang="en-US" dirty="0" smtClean="0">
              <a:latin typeface="Copperplate Gothic Bold" pitchFamily="34" charset="0"/>
            </a:endParaRPr>
          </a:p>
        </p:txBody>
      </p:sp>
      <p:pic>
        <p:nvPicPr>
          <p:cNvPr id="4" name="Picture 3" descr="8d72b93180e617e81bb634c0a7f1c33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76400"/>
            <a:ext cx="6858000" cy="487680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DUYUSAL BECERILER</a:t>
            </a:r>
          </a:p>
          <a:p>
            <a:endParaRPr lang="en-US" dirty="0"/>
          </a:p>
        </p:txBody>
      </p:sp>
      <p:pic>
        <p:nvPicPr>
          <p:cNvPr id="4" name="Picture 3" descr="imagesMA03L9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133600"/>
            <a:ext cx="6400799" cy="350520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/>
              <a:t>B) BİLİŞSEL GELİŞİM</a:t>
            </a:r>
            <a:endParaRPr lang="tr-TR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tr-TR" dirty="0"/>
          </a:p>
          <a:p>
            <a:r>
              <a:rPr lang="en-US" dirty="0" err="1"/>
              <a:t>Çocuğun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geliştiğini</a:t>
            </a:r>
            <a:r>
              <a:rPr lang="en-US" dirty="0"/>
              <a:t> </a:t>
            </a:r>
            <a:r>
              <a:rPr lang="en-US" dirty="0" err="1"/>
              <a:t>anlama</a:t>
            </a:r>
            <a:r>
              <a:rPr lang="en-US" dirty="0"/>
              <a:t>;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bilgiyi</a:t>
            </a:r>
            <a:r>
              <a:rPr lang="en-US" dirty="0"/>
              <a:t> </a:t>
            </a:r>
            <a:r>
              <a:rPr lang="en-US" dirty="0" err="1"/>
              <a:t>uyumlu</a:t>
            </a:r>
            <a:r>
              <a:rPr lang="en-US" dirty="0"/>
              <a:t> </a:t>
            </a:r>
            <a:r>
              <a:rPr lang="en-US" dirty="0" err="1"/>
              <a:t>bütünleştirme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organize </a:t>
            </a:r>
            <a:r>
              <a:rPr lang="en-US" dirty="0" err="1"/>
              <a:t>etmektir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kuramlar</a:t>
            </a:r>
            <a:r>
              <a:rPr lang="en-US" dirty="0"/>
              <a:t> </a:t>
            </a:r>
            <a:r>
              <a:rPr lang="en-US" dirty="0" err="1"/>
              <a:t>bunu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almıştır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75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err="1" smtClean="0">
                <a:latin typeface="Copperplate Gothic Bold" pitchFamily="34" charset="0"/>
              </a:rPr>
              <a:t>Sensorimotor</a:t>
            </a:r>
            <a:r>
              <a:rPr lang="en-US" b="1" dirty="0" smtClean="0">
                <a:latin typeface="Copperplate Gothic Bold" pitchFamily="34" charset="0"/>
              </a:rPr>
              <a:t> </a:t>
            </a:r>
            <a:r>
              <a:rPr lang="en-US" b="1" dirty="0" err="1" smtClean="0">
                <a:latin typeface="Copperplate Gothic Bold" pitchFamily="34" charset="0"/>
              </a:rPr>
              <a:t>Donem</a:t>
            </a:r>
            <a:r>
              <a:rPr lang="en-US" b="1" dirty="0" smtClean="0">
                <a:latin typeface="Copperplate Gothic Bold" pitchFamily="34" charset="0"/>
              </a:rPr>
              <a:t>: (</a:t>
            </a:r>
            <a:r>
              <a:rPr lang="en-US" b="1" dirty="0" err="1" smtClean="0">
                <a:latin typeface="Copperplate Gothic Bold" pitchFamily="34" charset="0"/>
              </a:rPr>
              <a:t>Dogumdan</a:t>
            </a:r>
            <a:r>
              <a:rPr lang="en-US" b="1" dirty="0" smtClean="0">
                <a:latin typeface="Copperplate Gothic Bold" pitchFamily="34" charset="0"/>
              </a:rPr>
              <a:t> 2 </a:t>
            </a:r>
            <a:r>
              <a:rPr lang="en-US" b="1" dirty="0" err="1" smtClean="0">
                <a:latin typeface="Copperplate Gothic Bold" pitchFamily="34" charset="0"/>
              </a:rPr>
              <a:t>yasa</a:t>
            </a:r>
            <a:r>
              <a:rPr lang="en-US" b="1" dirty="0" smtClean="0">
                <a:latin typeface="Copperplate Gothic Bold" pitchFamily="34" charset="0"/>
              </a:rPr>
              <a:t> </a:t>
            </a:r>
            <a:r>
              <a:rPr lang="en-US" b="1" dirty="0" err="1" smtClean="0">
                <a:latin typeface="Copperplate Gothic Bold" pitchFamily="34" charset="0"/>
              </a:rPr>
              <a:t>kadar</a:t>
            </a:r>
            <a:r>
              <a:rPr lang="en-US" b="1" dirty="0" smtClean="0">
                <a:latin typeface="Copperplate Gothic Bold" pitchFamily="34" charset="0"/>
              </a:rPr>
              <a:t>)</a:t>
            </a:r>
            <a:endParaRPr lang="en-US" dirty="0" smtClean="0">
              <a:latin typeface="Copperplate Gothic Bold" pitchFamily="34" charset="0"/>
            </a:endParaRPr>
          </a:p>
          <a:p>
            <a:pPr>
              <a:buNone/>
            </a:pPr>
            <a:r>
              <a:rPr lang="en-US" dirty="0" smtClean="0"/>
              <a:t>     Anne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bebek</a:t>
            </a:r>
            <a:r>
              <a:rPr lang="en-US" dirty="0" smtClean="0"/>
              <a:t> </a:t>
            </a:r>
            <a:r>
              <a:rPr lang="en-US" dirty="0" err="1" smtClean="0"/>
              <a:t>birbirini</a:t>
            </a:r>
            <a:r>
              <a:rPr lang="en-US" dirty="0" smtClean="0"/>
              <a:t> ne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anlayabiliyor</a:t>
            </a:r>
            <a:r>
              <a:rPr lang="en-US" dirty="0" smtClean="0"/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İlk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ay </a:t>
            </a:r>
            <a:r>
              <a:rPr lang="en-US" dirty="0" err="1" smtClean="0"/>
              <a:t>bebeğin</a:t>
            </a:r>
            <a:r>
              <a:rPr lang="en-US" dirty="0" smtClean="0"/>
              <a:t> </a:t>
            </a:r>
            <a:r>
              <a:rPr lang="en-US" dirty="0" err="1" smtClean="0"/>
              <a:t>ihtiyaçlarının</a:t>
            </a:r>
            <a:r>
              <a:rPr lang="en-US" dirty="0" smtClean="0"/>
              <a:t> </a:t>
            </a:r>
            <a:r>
              <a:rPr lang="en-US" dirty="0" err="1" smtClean="0"/>
              <a:t>hemen</a:t>
            </a:r>
            <a:r>
              <a:rPr lang="en-US" dirty="0" smtClean="0"/>
              <a:t> </a:t>
            </a:r>
            <a:r>
              <a:rPr lang="en-US" dirty="0" err="1" smtClean="0"/>
              <a:t>giderilmesi</a:t>
            </a:r>
            <a:r>
              <a:rPr lang="en-US" dirty="0" smtClean="0"/>
              <a:t> </a:t>
            </a:r>
            <a:r>
              <a:rPr lang="en-US" dirty="0" err="1" smtClean="0"/>
              <a:t>güven</a:t>
            </a:r>
            <a:r>
              <a:rPr lang="en-US" dirty="0" smtClean="0"/>
              <a:t> </a:t>
            </a:r>
            <a:r>
              <a:rPr lang="en-US" dirty="0" err="1" smtClean="0"/>
              <a:t>duygusu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önemlidir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bebeğin</a:t>
            </a:r>
            <a:r>
              <a:rPr lang="en-US" dirty="0" smtClean="0"/>
              <a:t> ilk 2 </a:t>
            </a:r>
            <a:r>
              <a:rPr lang="en-US" dirty="0" err="1" smtClean="0"/>
              <a:t>senesi</a:t>
            </a:r>
            <a:r>
              <a:rPr lang="en-US" dirty="0" smtClean="0"/>
              <a:t> </a:t>
            </a:r>
            <a:r>
              <a:rPr lang="en-US" dirty="0" err="1" smtClean="0"/>
              <a:t>oldukça</a:t>
            </a:r>
            <a:r>
              <a:rPr lang="en-US" dirty="0" smtClean="0"/>
              <a:t> </a:t>
            </a:r>
            <a:r>
              <a:rPr lang="en-US" dirty="0" err="1" smtClean="0"/>
              <a:t>zorlayıcı</a:t>
            </a:r>
            <a:r>
              <a:rPr lang="en-US" dirty="0" smtClean="0"/>
              <a:t> </a:t>
            </a:r>
            <a:r>
              <a:rPr lang="en-US" dirty="0" err="1" smtClean="0"/>
              <a:t>geçebilir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5105400"/>
            <a:ext cx="2800350" cy="1628775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Preoperasyon</a:t>
            </a:r>
            <a:r>
              <a:rPr lang="en-US" b="1" dirty="0" smtClean="0"/>
              <a:t> </a:t>
            </a:r>
            <a:r>
              <a:rPr lang="en-US" b="1" dirty="0" err="1" smtClean="0"/>
              <a:t>Donem</a:t>
            </a:r>
            <a:r>
              <a:rPr lang="en-US" b="1" dirty="0" smtClean="0"/>
              <a:t> (2-7yas)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01000" cy="5181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b="1" u="sng" dirty="0" smtClean="0">
                <a:solidFill>
                  <a:srgbClr val="FF0000"/>
                </a:solidFill>
                <a:latin typeface="Copperplate Gothic Bold" pitchFamily="34" charset="0"/>
              </a:rPr>
              <a:t>2 </a:t>
            </a:r>
            <a:r>
              <a:rPr lang="en-US" sz="9600" b="1" u="sng" dirty="0" smtClean="0">
                <a:solidFill>
                  <a:srgbClr val="FF0000"/>
                </a:solidFill>
                <a:latin typeface="Copperplate Gothic Bold" pitchFamily="34" charset="0"/>
              </a:rPr>
              <a:t>YAŞ ÇOCUK</a:t>
            </a:r>
          </a:p>
          <a:p>
            <a:r>
              <a:rPr lang="tr-TR" sz="9600" dirty="0">
                <a:latin typeface="Copperplate Gothic Bold" pitchFamily="34" charset="0"/>
              </a:rPr>
              <a:t>Ö</a:t>
            </a:r>
            <a:r>
              <a:rPr lang="en-US" sz="9600" dirty="0" smtClean="0">
                <a:latin typeface="Copperplate Gothic Bold" pitchFamily="34" charset="0"/>
              </a:rPr>
              <a:t>ZERK </a:t>
            </a:r>
            <a:r>
              <a:rPr lang="en-US" sz="9600" dirty="0" smtClean="0">
                <a:latin typeface="Copperplate Gothic Bold" pitchFamily="34" charset="0"/>
              </a:rPr>
              <a:t>OLMA</a:t>
            </a:r>
          </a:p>
          <a:p>
            <a:endParaRPr lang="en-US" sz="9600" dirty="0" smtClean="0">
              <a:latin typeface="Copperplate Gothic Bold" pitchFamily="34" charset="0"/>
            </a:endParaRPr>
          </a:p>
          <a:p>
            <a:r>
              <a:rPr lang="en-US" sz="9600" dirty="0" smtClean="0">
                <a:latin typeface="Copperplate Gothic Bold" pitchFamily="34" charset="0"/>
              </a:rPr>
              <a:t>BEN </a:t>
            </a:r>
            <a:r>
              <a:rPr lang="en-US" sz="9600" dirty="0" smtClean="0">
                <a:latin typeface="Copperplate Gothic Bold" pitchFamily="34" charset="0"/>
              </a:rPr>
              <a:t>D</a:t>
            </a:r>
            <a:r>
              <a:rPr lang="tr-TR" sz="9600" dirty="0">
                <a:latin typeface="Copperplate Gothic Bold" pitchFamily="34" charset="0"/>
              </a:rPr>
              <a:t>Ö</a:t>
            </a:r>
            <a:r>
              <a:rPr lang="en-US" sz="9600" dirty="0" smtClean="0">
                <a:latin typeface="Copperplate Gothic Bold" pitchFamily="34" charset="0"/>
              </a:rPr>
              <a:t>NEMI</a:t>
            </a:r>
            <a:endParaRPr lang="en-US" sz="9600" dirty="0" smtClean="0">
              <a:latin typeface="Copperplate Gothic Bold" pitchFamily="34" charset="0"/>
            </a:endParaRPr>
          </a:p>
          <a:p>
            <a:endParaRPr lang="en-US" sz="9600" dirty="0" smtClean="0">
              <a:latin typeface="Copperplate Gothic Bold" pitchFamily="34" charset="0"/>
            </a:endParaRPr>
          </a:p>
          <a:p>
            <a:r>
              <a:rPr lang="en-US" sz="9600" dirty="0" smtClean="0">
                <a:latin typeface="Copperplate Gothic Bold" pitchFamily="34" charset="0"/>
              </a:rPr>
              <a:t>HAYIR </a:t>
            </a:r>
            <a:r>
              <a:rPr lang="en-US" sz="9600" dirty="0" smtClean="0">
                <a:latin typeface="Copperplate Gothic Bold" pitchFamily="34" charset="0"/>
              </a:rPr>
              <a:t>D</a:t>
            </a:r>
            <a:r>
              <a:rPr lang="tr-TR" sz="9600" dirty="0" smtClean="0">
                <a:latin typeface="Copperplate Gothic Bold" pitchFamily="34" charset="0"/>
              </a:rPr>
              <a:t>Ö</a:t>
            </a:r>
            <a:r>
              <a:rPr lang="en-US" sz="9600" dirty="0" smtClean="0">
                <a:latin typeface="Copperplate Gothic Bold" pitchFamily="34" charset="0"/>
              </a:rPr>
              <a:t>NEMI</a:t>
            </a:r>
            <a:endParaRPr lang="en-US" sz="9600" dirty="0" smtClean="0">
              <a:latin typeface="Copperplate Gothic Bold" pitchFamily="34" charset="0"/>
            </a:endParaRPr>
          </a:p>
          <a:p>
            <a:endParaRPr lang="en-US" sz="9600" dirty="0" smtClean="0">
              <a:latin typeface="Copperplate Gothic Bold" pitchFamily="34" charset="0"/>
            </a:endParaRPr>
          </a:p>
          <a:p>
            <a:r>
              <a:rPr lang="tr-TR" sz="9600" dirty="0">
                <a:latin typeface="Copperplate Gothic Bold" pitchFamily="34" charset="0"/>
              </a:rPr>
              <a:t>İ</a:t>
            </a:r>
            <a:r>
              <a:rPr lang="en-US" sz="9600" dirty="0" smtClean="0">
                <a:latin typeface="Copperplate Gothic Bold" pitchFamily="34" charset="0"/>
              </a:rPr>
              <a:t>NATLA</a:t>
            </a:r>
            <a:r>
              <a:rPr lang="tr-TR" sz="9600" dirty="0" smtClean="0">
                <a:latin typeface="Copperplate Gothic Bold" pitchFamily="34" charset="0"/>
              </a:rPr>
              <a:t>Ş</a:t>
            </a:r>
            <a:r>
              <a:rPr lang="en-US" sz="9600" dirty="0" smtClean="0">
                <a:latin typeface="Copperplate Gothic Bold" pitchFamily="34" charset="0"/>
              </a:rPr>
              <a:t>MA</a:t>
            </a:r>
            <a:endParaRPr lang="en-US" sz="9600" dirty="0" smtClean="0">
              <a:latin typeface="Copperplate Gothic Bold" pitchFamily="34" charset="0"/>
            </a:endParaRPr>
          </a:p>
          <a:p>
            <a:endParaRPr lang="en-US" sz="9600" dirty="0" smtClean="0">
              <a:latin typeface="Copperplate Gothic Bold" pitchFamily="34" charset="0"/>
            </a:endParaRPr>
          </a:p>
          <a:p>
            <a:r>
              <a:rPr lang="en-US" sz="9600" dirty="0" smtClean="0">
                <a:latin typeface="Copperplate Gothic Bold" pitchFamily="34" charset="0"/>
              </a:rPr>
              <a:t>KONU</a:t>
            </a:r>
            <a:r>
              <a:rPr lang="tr-TR" sz="9600" dirty="0" smtClean="0">
                <a:latin typeface="Copperplate Gothic Bold" pitchFamily="34" charset="0"/>
              </a:rPr>
              <a:t>Ş</a:t>
            </a:r>
            <a:r>
              <a:rPr lang="en-US" sz="9600" dirty="0" smtClean="0">
                <a:latin typeface="Copperplate Gothic Bold" pitchFamily="34" charset="0"/>
              </a:rPr>
              <a:t>MA</a:t>
            </a:r>
            <a:endParaRPr lang="en-US" sz="9600" dirty="0" smtClean="0">
              <a:latin typeface="Copperplate Gothic Bold" pitchFamily="34" charset="0"/>
            </a:endParaRPr>
          </a:p>
          <a:p>
            <a:endParaRPr lang="en-US" sz="9600" dirty="0" smtClean="0">
              <a:latin typeface="Copperplate Gothic Bold" pitchFamily="34" charset="0"/>
            </a:endParaRPr>
          </a:p>
          <a:p>
            <a:r>
              <a:rPr lang="en-US" sz="9600" dirty="0" smtClean="0">
                <a:latin typeface="Copperplate Gothic Bold" pitchFamily="34" charset="0"/>
              </a:rPr>
              <a:t>SORGU</a:t>
            </a:r>
          </a:p>
          <a:p>
            <a:endParaRPr lang="en-US" sz="9600" dirty="0" smtClean="0">
              <a:latin typeface="Copperplate Gothic Bold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Copperplate Gothic Bold" pitchFamily="34" charset="0"/>
            </a:endParaRPr>
          </a:p>
          <a:p>
            <a:pPr>
              <a:buNone/>
            </a:pPr>
            <a:endParaRPr lang="en-US" sz="2800" dirty="0" smtClean="0">
              <a:latin typeface="Copperplate Gothic Bold" pitchFamily="34" charset="0"/>
            </a:endParaRPr>
          </a:p>
          <a:p>
            <a:endParaRPr lang="en-US" b="1" u="sng" dirty="0" smtClean="0">
              <a:solidFill>
                <a:srgbClr val="FF0000"/>
              </a:solidFill>
              <a:latin typeface="Copperplate Gothic Bold" pitchFamily="34" charset="0"/>
            </a:endParaRPr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endParaRPr lang="en-US" u="sng" dirty="0" smtClean="0">
              <a:solidFill>
                <a:srgbClr val="FF0000"/>
              </a:solidFill>
              <a:latin typeface="Copperplate Gothic Bold" pitchFamily="34" charset="0"/>
            </a:endParaRPr>
          </a:p>
          <a:p>
            <a:endParaRPr lang="en-US" dirty="0"/>
          </a:p>
        </p:txBody>
      </p:sp>
      <p:pic>
        <p:nvPicPr>
          <p:cNvPr id="5" name="Content Placeholder 4" descr="images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 rot="10289377" flipH="1" flipV="1">
            <a:off x="5727536" y="4869635"/>
            <a:ext cx="2063432" cy="1352755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3- YAŞ ÇOCUK GELİŞİMİ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/>
          <a:lstStyle/>
          <a:p>
            <a:r>
              <a:rPr lang="tr-TR" dirty="0"/>
              <a:t>Kendini ifadeye çok açıktır</a:t>
            </a:r>
            <a:r>
              <a:rPr lang="tr-TR" dirty="0" smtClean="0"/>
              <a:t>.</a:t>
            </a:r>
            <a:endParaRPr lang="tr-TR" b="1" dirty="0"/>
          </a:p>
          <a:p>
            <a:r>
              <a:rPr lang="tr-TR" dirty="0"/>
              <a:t> </a:t>
            </a:r>
            <a:r>
              <a:rPr lang="tr-TR" dirty="0" smtClean="0"/>
              <a:t>Yaklaşık </a:t>
            </a:r>
            <a:r>
              <a:rPr lang="tr-TR" dirty="0"/>
              <a:t>300 kelime kullanırlar. </a:t>
            </a:r>
            <a:endParaRPr lang="tr-TR" dirty="0" smtClean="0"/>
          </a:p>
          <a:p>
            <a:r>
              <a:rPr lang="tr-TR" dirty="0"/>
              <a:t>‘Ne’, ‘Nerede’, ‘Kim’ le başlayan pek çok soru </a:t>
            </a:r>
            <a:r>
              <a:rPr lang="tr-TR" dirty="0"/>
              <a:t>s</a:t>
            </a:r>
            <a:r>
              <a:rPr lang="tr-TR" dirty="0" smtClean="0"/>
              <a:t>orar.</a:t>
            </a:r>
            <a:endParaRPr lang="tr-TR" b="1" dirty="0"/>
          </a:p>
          <a:p>
            <a:r>
              <a:rPr lang="tr-TR" dirty="0"/>
              <a:t> </a:t>
            </a:r>
            <a:r>
              <a:rPr lang="tr-TR" dirty="0" smtClean="0"/>
              <a:t>Yemek </a:t>
            </a:r>
            <a:r>
              <a:rPr lang="tr-TR" dirty="0"/>
              <a:t>yerken çatal kaşık kullanabilir. </a:t>
            </a:r>
            <a:endParaRPr lang="tr-TR" b="1" dirty="0"/>
          </a:p>
          <a:p>
            <a:r>
              <a:rPr lang="tr-TR" dirty="0"/>
              <a:t>Koşar, zıplar ve tırmanır</a:t>
            </a:r>
          </a:p>
          <a:p>
            <a:r>
              <a:rPr lang="tr-TR" dirty="0"/>
              <a:t>Parmak ucunda yürüyebilir</a:t>
            </a:r>
          </a:p>
          <a:p>
            <a:r>
              <a:rPr lang="tr-TR" dirty="0"/>
              <a:t>Şortunu, </a:t>
            </a:r>
            <a:r>
              <a:rPr lang="tr-TR" dirty="0" err="1"/>
              <a:t>kilodunu</a:t>
            </a:r>
            <a:r>
              <a:rPr lang="tr-TR" dirty="0"/>
              <a:t> pantolonunu, indirebilir ve yeniden </a:t>
            </a:r>
            <a:r>
              <a:rPr lang="tr-TR" dirty="0" err="1"/>
              <a:t>çekebiliir</a:t>
            </a:r>
            <a:r>
              <a:rPr lang="tr-TR" dirty="0"/>
              <a:t>.</a:t>
            </a:r>
          </a:p>
          <a:p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18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GELİŞİMİN TANIMLANMASI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Büyüme :</a:t>
            </a:r>
            <a:r>
              <a:rPr lang="en-US" dirty="0"/>
              <a:t> </a:t>
            </a:r>
            <a:r>
              <a:rPr lang="en-US" dirty="0" err="1"/>
              <a:t>Yapısal</a:t>
            </a:r>
            <a:r>
              <a:rPr lang="en-US" dirty="0"/>
              <a:t> </a:t>
            </a:r>
            <a:r>
              <a:rPr lang="en-US" dirty="0" err="1"/>
              <a:t>artışı</a:t>
            </a:r>
            <a:r>
              <a:rPr lang="en-US" dirty="0"/>
              <a:t> </a:t>
            </a:r>
            <a:r>
              <a:rPr lang="en-US" dirty="0" err="1"/>
              <a:t>dile</a:t>
            </a:r>
            <a:r>
              <a:rPr lang="en-US" dirty="0"/>
              <a:t> </a:t>
            </a:r>
            <a:r>
              <a:rPr lang="en-US" dirty="0" err="1"/>
              <a:t>getiren</a:t>
            </a:r>
            <a:r>
              <a:rPr lang="en-US" dirty="0"/>
              <a:t> </a:t>
            </a:r>
            <a:r>
              <a:rPr lang="en-US" dirty="0" err="1"/>
              <a:t>büyüme</a:t>
            </a:r>
            <a:r>
              <a:rPr lang="en-US" dirty="0"/>
              <a:t> </a:t>
            </a:r>
            <a:r>
              <a:rPr lang="en-US" dirty="0" err="1"/>
              <a:t>bedende</a:t>
            </a:r>
            <a:r>
              <a:rPr lang="en-US" dirty="0"/>
              <a:t> </a:t>
            </a:r>
            <a:r>
              <a:rPr lang="en-US" dirty="0" err="1"/>
              <a:t>gerçekleşen</a:t>
            </a:r>
            <a:r>
              <a:rPr lang="en-US" dirty="0"/>
              <a:t> </a:t>
            </a:r>
            <a:r>
              <a:rPr lang="en-US" dirty="0" err="1"/>
              <a:t>sayısal</a:t>
            </a:r>
            <a:r>
              <a:rPr lang="en-US" dirty="0"/>
              <a:t>  </a:t>
            </a:r>
            <a:r>
              <a:rPr lang="en-US" dirty="0" err="1"/>
              <a:t>değişiklikleri</a:t>
            </a:r>
            <a:r>
              <a:rPr lang="en-US" dirty="0"/>
              <a:t> </a:t>
            </a:r>
            <a:r>
              <a:rPr lang="en-US" dirty="0" err="1"/>
              <a:t>içermektedir</a:t>
            </a:r>
            <a:r>
              <a:rPr lang="en-US" dirty="0"/>
              <a:t>. (Kilo </a:t>
            </a:r>
            <a:r>
              <a:rPr lang="en-US" dirty="0" err="1"/>
              <a:t>artışı</a:t>
            </a:r>
            <a:r>
              <a:rPr lang="en-US" dirty="0"/>
              <a:t>, boy </a:t>
            </a:r>
            <a:r>
              <a:rPr lang="en-US" dirty="0" err="1"/>
              <a:t>uzaması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)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büyümekle</a:t>
            </a:r>
            <a:r>
              <a:rPr lang="en-US" dirty="0"/>
              <a:t> </a:t>
            </a:r>
            <a:r>
              <a:rPr lang="en-US" dirty="0" err="1"/>
              <a:t>kalmaz</a:t>
            </a:r>
            <a:r>
              <a:rPr lang="en-US" dirty="0"/>
              <a:t>,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beyni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organlarının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büyüklüğünde</a:t>
            </a:r>
            <a:r>
              <a:rPr lang="en-US" dirty="0"/>
              <a:t> de </a:t>
            </a:r>
            <a:r>
              <a:rPr lang="en-US" dirty="0" err="1"/>
              <a:t>değişimler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Gelişme: </a:t>
            </a:r>
            <a:r>
              <a:rPr lang="en-US" dirty="0"/>
              <a:t>Buna </a:t>
            </a:r>
            <a:r>
              <a:rPr lang="en-US" dirty="0" err="1"/>
              <a:t>karşılık</a:t>
            </a:r>
            <a:r>
              <a:rPr lang="en-US" dirty="0"/>
              <a:t>, ‘</a:t>
            </a:r>
            <a:r>
              <a:rPr lang="en-US" dirty="0" err="1"/>
              <a:t>Gelişme</a:t>
            </a:r>
            <a:r>
              <a:rPr lang="en-US" dirty="0"/>
              <a:t>’ </a:t>
            </a:r>
            <a:r>
              <a:rPr lang="en-US" dirty="0" err="1"/>
              <a:t>değişikliklerin</a:t>
            </a:r>
            <a:r>
              <a:rPr lang="en-US" dirty="0"/>
              <a:t> </a:t>
            </a:r>
            <a:r>
              <a:rPr lang="en-US" dirty="0" err="1"/>
              <a:t>niceliği</a:t>
            </a:r>
            <a:r>
              <a:rPr lang="en-US" dirty="0"/>
              <a:t> </a:t>
            </a:r>
            <a:r>
              <a:rPr lang="en-US" dirty="0" err="1"/>
              <a:t>yanında</a:t>
            </a:r>
            <a:r>
              <a:rPr lang="en-US" dirty="0"/>
              <a:t>, </a:t>
            </a:r>
            <a:r>
              <a:rPr lang="en-US" dirty="0" err="1"/>
              <a:t>niteliğini</a:t>
            </a:r>
            <a:r>
              <a:rPr lang="en-US" dirty="0"/>
              <a:t> de </a:t>
            </a:r>
            <a:r>
              <a:rPr lang="en-US" dirty="0" err="1"/>
              <a:t>içermektedir</a:t>
            </a:r>
            <a:r>
              <a:rPr lang="en-US" dirty="0"/>
              <a:t>. </a:t>
            </a:r>
            <a:r>
              <a:rPr lang="en-US" dirty="0" err="1"/>
              <a:t>Gelişme</a:t>
            </a:r>
            <a:r>
              <a:rPr lang="en-US" dirty="0"/>
              <a:t> </a:t>
            </a:r>
            <a:r>
              <a:rPr lang="en-US" dirty="0" err="1"/>
              <a:t>kavramı</a:t>
            </a:r>
            <a:r>
              <a:rPr lang="en-US" dirty="0"/>
              <a:t>, </a:t>
            </a:r>
            <a:r>
              <a:rPr lang="en-US" dirty="0" err="1"/>
              <a:t>düzenli</a:t>
            </a:r>
            <a:r>
              <a:rPr lang="en-US" dirty="0"/>
              <a:t>  </a:t>
            </a:r>
            <a:r>
              <a:rPr lang="en-US" dirty="0" err="1"/>
              <a:t>uyumlu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ilerlemeyi</a:t>
            </a:r>
            <a:r>
              <a:rPr lang="en-US" dirty="0"/>
              <a:t> </a:t>
            </a:r>
            <a:r>
              <a:rPr lang="en-US" dirty="0" err="1"/>
              <a:t>getirmektedir</a:t>
            </a:r>
            <a:r>
              <a:rPr lang="en-US" dirty="0"/>
              <a:t>. </a:t>
            </a:r>
            <a:r>
              <a:rPr lang="en-US" dirty="0" err="1"/>
              <a:t>Gelişim</a:t>
            </a:r>
            <a:r>
              <a:rPr lang="en-US" dirty="0"/>
              <a:t>, </a:t>
            </a:r>
            <a:r>
              <a:rPr lang="en-US" dirty="0" err="1"/>
              <a:t>ileriye</a:t>
            </a:r>
            <a:r>
              <a:rPr lang="en-US" dirty="0"/>
              <a:t> </a:t>
            </a:r>
            <a:r>
              <a:rPr lang="en-US" dirty="0" err="1"/>
              <a:t>dönük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, </a:t>
            </a:r>
            <a:r>
              <a:rPr lang="en-US" dirty="0" err="1"/>
              <a:t>değişiklikler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belirgin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ilişkiyi</a:t>
            </a:r>
            <a:r>
              <a:rPr lang="en-US" dirty="0"/>
              <a:t> </a:t>
            </a:r>
            <a:r>
              <a:rPr lang="en-US" dirty="0" err="1"/>
              <a:t>kapsar</a:t>
            </a:r>
            <a:r>
              <a:rPr lang="en-US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245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u="sng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endParaRPr lang="tr-TR" sz="2800" u="sng" dirty="0" smtClean="0">
              <a:solidFill>
                <a:srgbClr val="FF0000"/>
              </a:solidFill>
              <a:latin typeface="Copperplate Gothic Bold" pitchFamily="34" charset="0"/>
            </a:endParaRPr>
          </a:p>
          <a:p>
            <a:pPr marL="0" indent="0">
              <a:buNone/>
            </a:pPr>
            <a:endParaRPr lang="tr-TR" sz="2800" b="1" u="sng" dirty="0">
              <a:solidFill>
                <a:srgbClr val="FF0000"/>
              </a:solidFill>
              <a:latin typeface="Copperplate Gothic Bold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Copperplate Gothic Bold" pitchFamily="34" charset="0"/>
            </a:endParaRPr>
          </a:p>
          <a:p>
            <a:r>
              <a:rPr lang="tr-TR" b="1" dirty="0" smtClean="0">
                <a:latin typeface="Copperplate Gothic Bold" pitchFamily="34" charset="0"/>
              </a:rPr>
              <a:t>Tuvalet eğitimini kazandıysa altını ıslatmaz.ellerini yıkar</a:t>
            </a:r>
            <a:r>
              <a:rPr lang="tr-TR" b="1" dirty="0" smtClean="0">
                <a:latin typeface="Copperplate Gothic Bold" pitchFamily="34" charset="0"/>
              </a:rPr>
              <a:t>.</a:t>
            </a:r>
            <a:endParaRPr lang="en-US" b="1" dirty="0" smtClean="0">
              <a:latin typeface="Copperplate Gothic Bold" pitchFamily="34" charset="0"/>
            </a:endParaRPr>
          </a:p>
          <a:p>
            <a:r>
              <a:rPr lang="tr-TR" b="1" dirty="0" smtClean="0">
                <a:latin typeface="Copperplate Gothic Bold" pitchFamily="34" charset="0"/>
              </a:rPr>
              <a:t>Kendi kendine gayet iyi oynar fakat grup oyunlarında problemlerle </a:t>
            </a:r>
            <a:r>
              <a:rPr lang="tr-TR" b="1" dirty="0" smtClean="0">
                <a:latin typeface="Copperplate Gothic Bold" pitchFamily="34" charset="0"/>
              </a:rPr>
              <a:t>karşılaşılır</a:t>
            </a:r>
            <a:endParaRPr lang="en-US" b="1" dirty="0" smtClean="0">
              <a:latin typeface="Copperplate Gothic Bold" pitchFamily="34" charset="0"/>
            </a:endParaRPr>
          </a:p>
          <a:p>
            <a:r>
              <a:rPr lang="tr-TR" b="1" dirty="0" smtClean="0">
                <a:latin typeface="Copperplate Gothic Bold" pitchFamily="34" charset="0"/>
              </a:rPr>
              <a:t>Yetişkinlere cevap verebilir, onaylarını </a:t>
            </a:r>
            <a:r>
              <a:rPr lang="tr-TR" b="1" dirty="0" smtClean="0">
                <a:latin typeface="Copperplate Gothic Bold" pitchFamily="34" charset="0"/>
              </a:rPr>
              <a:t>ister</a:t>
            </a:r>
            <a:endParaRPr lang="en-US" b="1" dirty="0" smtClean="0">
              <a:latin typeface="Copperplate Gothic Bold" pitchFamily="34" charset="0"/>
            </a:endParaRPr>
          </a:p>
          <a:p>
            <a:r>
              <a:rPr lang="tr-TR" b="1" dirty="0" smtClean="0">
                <a:latin typeface="Copperplate Gothic Bold" pitchFamily="34" charset="0"/>
              </a:rPr>
              <a:t>İşbirliğine girer, basit işler için bir yere gönderildiğinde koşarak gider</a:t>
            </a:r>
            <a:endParaRPr lang="en-US" b="1" dirty="0" smtClean="0">
              <a:latin typeface="Copperplate Gothic Bold" pitchFamily="34" charset="0"/>
            </a:endParaRPr>
          </a:p>
          <a:p>
            <a:r>
              <a:rPr lang="tr-TR" b="1" dirty="0" smtClean="0">
                <a:latin typeface="Copperplate Gothic Bold" pitchFamily="34" charset="0"/>
              </a:rPr>
              <a:t>Her şeyi merak ede</a:t>
            </a:r>
            <a:r>
              <a:rPr lang="en-US" b="1" dirty="0" smtClean="0">
                <a:latin typeface="Copperplate Gothic Bold" pitchFamily="34" charset="0"/>
              </a:rPr>
              <a:t>r</a:t>
            </a:r>
          </a:p>
          <a:p>
            <a:r>
              <a:rPr lang="tr-TR" b="1" dirty="0" smtClean="0">
                <a:latin typeface="Copperplate Gothic Bold" pitchFamily="34" charset="0"/>
              </a:rPr>
              <a:t>Konuşkandır. Genellikle kısa cümleler kurar</a:t>
            </a:r>
            <a:r>
              <a:rPr lang="tr-TR" b="1" dirty="0" smtClean="0">
                <a:latin typeface="Copperplate Gothic Bold" pitchFamily="34" charset="0"/>
              </a:rPr>
              <a:t>.</a:t>
            </a:r>
            <a:endParaRPr lang="en-US" b="1" dirty="0" smtClean="0">
              <a:latin typeface="Copperplate Gothic Bold" pitchFamily="34" charset="0"/>
            </a:endParaRPr>
          </a:p>
          <a:p>
            <a:r>
              <a:rPr lang="tr-TR" b="1" dirty="0" smtClean="0">
                <a:latin typeface="Copperplate Gothic Bold" pitchFamily="34" charset="0"/>
              </a:rPr>
              <a:t>Oyuncakları sepete toplama gibi küçük sorumluluklar alabilir</a:t>
            </a:r>
            <a:endParaRPr lang="en-US" b="1" dirty="0" smtClean="0">
              <a:latin typeface="Copperplate Gothic Bold" pitchFamily="34" charset="0"/>
            </a:endParaRPr>
          </a:p>
          <a:p>
            <a:r>
              <a:rPr lang="tr-TR" b="1" dirty="0" smtClean="0">
                <a:latin typeface="Copperplate Gothic Bold" pitchFamily="34" charset="0"/>
              </a:rPr>
              <a:t>Kıskançtır. Özellikle yeni bir bebeğe tahammül edemez</a:t>
            </a:r>
            <a:endParaRPr lang="en-US" b="1" dirty="0" smtClean="0">
              <a:latin typeface="Copperplate Gothic Bold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Kıskançtır. Özellikle yeni bir bebeğe tahammül edemez</a:t>
            </a:r>
          </a:p>
          <a:p>
            <a:r>
              <a:rPr lang="en-US" dirty="0" err="1"/>
              <a:t>Parmak</a:t>
            </a:r>
            <a:r>
              <a:rPr lang="en-US" dirty="0"/>
              <a:t> </a:t>
            </a:r>
            <a:r>
              <a:rPr lang="en-US" dirty="0" err="1"/>
              <a:t>emerek</a:t>
            </a:r>
            <a:r>
              <a:rPr lang="en-US" dirty="0"/>
              <a:t>, </a:t>
            </a:r>
            <a:r>
              <a:rPr lang="en-US" dirty="0" err="1"/>
              <a:t>tırnak</a:t>
            </a:r>
            <a:r>
              <a:rPr lang="en-US" dirty="0"/>
              <a:t> </a:t>
            </a:r>
            <a:r>
              <a:rPr lang="en-US" dirty="0" err="1"/>
              <a:t>yiyerek</a:t>
            </a:r>
            <a:r>
              <a:rPr lang="en-US" dirty="0"/>
              <a:t> </a:t>
            </a:r>
            <a:r>
              <a:rPr lang="en-US" dirty="0" err="1"/>
              <a:t>vb</a:t>
            </a:r>
            <a:r>
              <a:rPr lang="en-US" dirty="0"/>
              <a:t> </a:t>
            </a:r>
            <a:r>
              <a:rPr lang="en-US" dirty="0" err="1"/>
              <a:t>davranışlarla</a:t>
            </a:r>
            <a:r>
              <a:rPr lang="en-US" dirty="0"/>
              <a:t> </a:t>
            </a:r>
            <a:r>
              <a:rPr lang="en-US" dirty="0" err="1"/>
              <a:t>gerginliğini</a:t>
            </a:r>
            <a:r>
              <a:rPr lang="en-US" dirty="0"/>
              <a:t> </a:t>
            </a:r>
            <a:r>
              <a:rPr lang="en-US" dirty="0" err="1"/>
              <a:t>azaltmaya</a:t>
            </a:r>
            <a:r>
              <a:rPr lang="en-US" dirty="0"/>
              <a:t> </a:t>
            </a:r>
            <a:r>
              <a:rPr lang="en-US" dirty="0" err="1" smtClean="0"/>
              <a:t>çalışabilir</a:t>
            </a:r>
            <a:endParaRPr lang="tr-TR" dirty="0" smtClean="0"/>
          </a:p>
          <a:p>
            <a:r>
              <a:rPr lang="tr-TR" dirty="0"/>
              <a:t>Öğle uykusuna yatmayabilir fakat sessizce oynar</a:t>
            </a:r>
            <a:endParaRPr lang="tr-TR" b="1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990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 YAŞ ÇOCUK GELİŞİMİ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 </a:t>
            </a:r>
            <a:r>
              <a:rPr lang="en-US" dirty="0" err="1"/>
              <a:t>yaş</a:t>
            </a:r>
            <a:r>
              <a:rPr lang="en-US" dirty="0"/>
              <a:t> </a:t>
            </a:r>
            <a:r>
              <a:rPr lang="en-US" dirty="0" err="1"/>
              <a:t>çocukları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dönemece</a:t>
            </a:r>
            <a:r>
              <a:rPr lang="en-US" dirty="0"/>
              <a:t> </a:t>
            </a:r>
            <a:r>
              <a:rPr lang="en-US" dirty="0" err="1"/>
              <a:t>girmiş</a:t>
            </a:r>
            <a:r>
              <a:rPr lang="en-US" dirty="0"/>
              <a:t> </a:t>
            </a:r>
            <a:r>
              <a:rPr lang="en-US" dirty="0" err="1" smtClean="0"/>
              <a:t>olurlar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O </a:t>
            </a:r>
            <a:r>
              <a:rPr lang="en-US" dirty="0" err="1"/>
              <a:t>artık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dışındaki</a:t>
            </a:r>
            <a:r>
              <a:rPr lang="en-US" dirty="0"/>
              <a:t> </a:t>
            </a:r>
            <a:r>
              <a:rPr lang="en-US" dirty="0" err="1"/>
              <a:t>dünyanın</a:t>
            </a:r>
            <a:r>
              <a:rPr lang="en-US" dirty="0"/>
              <a:t> </a:t>
            </a:r>
            <a:r>
              <a:rPr lang="en-US" dirty="0" err="1"/>
              <a:t>kuralları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başkalarının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istekleri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görür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beklemeyi</a:t>
            </a:r>
            <a:r>
              <a:rPr lang="en-US" dirty="0"/>
              <a:t> </a:t>
            </a:r>
            <a:r>
              <a:rPr lang="en-US" dirty="0" err="1"/>
              <a:t>öğrenir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err="1"/>
              <a:t>Topluluk</a:t>
            </a:r>
            <a:r>
              <a:rPr lang="en-US" dirty="0"/>
              <a:t> </a:t>
            </a:r>
            <a:r>
              <a:rPr lang="en-US" dirty="0" err="1"/>
              <a:t>kurallarına</a:t>
            </a:r>
            <a:r>
              <a:rPr lang="en-US" dirty="0"/>
              <a:t> </a:t>
            </a:r>
            <a:r>
              <a:rPr lang="en-US" dirty="0" err="1"/>
              <a:t>uymayı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sınırları</a:t>
            </a:r>
            <a:r>
              <a:rPr lang="en-US" dirty="0"/>
              <a:t> </a:t>
            </a:r>
            <a:r>
              <a:rPr lang="en-US" dirty="0" err="1"/>
              <a:t>öğrenebilirler</a:t>
            </a:r>
            <a:r>
              <a:rPr lang="en-US" dirty="0"/>
              <a:t>. Bu </a:t>
            </a:r>
            <a:r>
              <a:rPr lang="en-US" dirty="0" err="1"/>
              <a:t>dönemden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,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gelişimi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evde</a:t>
            </a:r>
            <a:r>
              <a:rPr lang="en-US" dirty="0"/>
              <a:t> </a:t>
            </a:r>
            <a:r>
              <a:rPr lang="en-US" dirty="0" err="1"/>
              <a:t>kurallarınızı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net </a:t>
            </a:r>
            <a:r>
              <a:rPr lang="en-US" dirty="0" err="1"/>
              <a:t>koyup</a:t>
            </a:r>
            <a:r>
              <a:rPr lang="en-US" dirty="0"/>
              <a:t> </a:t>
            </a:r>
            <a:r>
              <a:rPr lang="en-US" dirty="0" err="1"/>
              <a:t>sınırlarını</a:t>
            </a:r>
            <a:r>
              <a:rPr lang="en-US" dirty="0"/>
              <a:t> </a:t>
            </a:r>
            <a:r>
              <a:rPr lang="en-US" dirty="0" err="1"/>
              <a:t>belirlemelisiniz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250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latin typeface="Copperplate Gothic Bold" pitchFamily="34" charset="0"/>
              </a:rPr>
              <a:t>Bir adam resmi, bir ev resmini bölümleri olacak şekilde çizebilir, </a:t>
            </a:r>
            <a:endParaRPr lang="en-US" dirty="0" smtClean="0">
              <a:latin typeface="Copperplate Gothic Bold" pitchFamily="34" charset="0"/>
            </a:endParaRPr>
          </a:p>
          <a:p>
            <a:r>
              <a:rPr lang="tr-TR" dirty="0" smtClean="0">
                <a:latin typeface="Copperplate Gothic Bold" pitchFamily="34" charset="0"/>
              </a:rPr>
              <a:t>Çok hareketlidir</a:t>
            </a:r>
            <a:endParaRPr lang="en-US" dirty="0" smtClean="0">
              <a:latin typeface="Copperplate Gothic Bold" pitchFamily="34" charset="0"/>
            </a:endParaRPr>
          </a:p>
          <a:p>
            <a:r>
              <a:rPr lang="tr-TR" dirty="0" smtClean="0">
                <a:latin typeface="Copperplate Gothic Bold" pitchFamily="34" charset="0"/>
              </a:rPr>
              <a:t>Bir şeylere başlar ama her zaman başladığını bitirmez</a:t>
            </a:r>
            <a:endParaRPr lang="en-US" dirty="0" smtClean="0">
              <a:latin typeface="Copperplate Gothic Bold" pitchFamily="34" charset="0"/>
            </a:endParaRPr>
          </a:p>
          <a:p>
            <a:r>
              <a:rPr lang="tr-TR" dirty="0" smtClean="0">
                <a:latin typeface="Copperplate Gothic Bold" pitchFamily="34" charset="0"/>
              </a:rPr>
              <a:t>Patron gibi davranır</a:t>
            </a:r>
            <a:endParaRPr lang="en-US" dirty="0" smtClean="0">
              <a:latin typeface="Copperplate Gothic Bold" pitchFamily="34" charset="0"/>
            </a:endParaRPr>
          </a:p>
          <a:p>
            <a:r>
              <a:rPr lang="tr-TR" dirty="0" smtClean="0">
                <a:latin typeface="Copperplate Gothic Bold" pitchFamily="34" charset="0"/>
              </a:rPr>
              <a:t>Diğer çocuklarla oynar fakat sürekli kendini savunur ve </a:t>
            </a:r>
            <a:r>
              <a:rPr lang="tr-TR" dirty="0" err="1" smtClean="0">
                <a:latin typeface="Copperplate Gothic Bold" pitchFamily="34" charset="0"/>
              </a:rPr>
              <a:t>ko</a:t>
            </a:r>
            <a:r>
              <a:rPr lang="en-US" dirty="0" smtClean="0">
                <a:latin typeface="Copperplate Gothic Bold" pitchFamily="34" charset="0"/>
              </a:rPr>
              <a:t>nu</a:t>
            </a:r>
            <a:r>
              <a:rPr lang="tr-TR" dirty="0" smtClean="0">
                <a:latin typeface="Copperplate Gothic Bold" pitchFamily="34" charset="0"/>
              </a:rPr>
              <a:t>ş</a:t>
            </a:r>
            <a:r>
              <a:rPr lang="en-US" dirty="0" err="1" smtClean="0">
                <a:latin typeface="Copperplate Gothic Bold" pitchFamily="34" charset="0"/>
              </a:rPr>
              <a:t>ur</a:t>
            </a:r>
            <a:endParaRPr lang="en-US" dirty="0" smtClean="0">
              <a:latin typeface="Copperplate Gothic Bold" pitchFamily="34" charset="0"/>
            </a:endParaRPr>
          </a:p>
          <a:p>
            <a:r>
              <a:rPr lang="tr-TR" dirty="0" smtClean="0">
                <a:latin typeface="Copperplate Gothic Bold" pitchFamily="34" charset="0"/>
              </a:rPr>
              <a:t>Her şeyi ağırdan alır oyalanır.</a:t>
            </a:r>
            <a:endParaRPr lang="en-US" dirty="0" smtClean="0">
              <a:latin typeface="Copperplate Gothic Bold" pitchFamily="34" charset="0"/>
            </a:endParaRPr>
          </a:p>
          <a:p>
            <a:r>
              <a:rPr lang="tr-TR" dirty="0" smtClean="0">
                <a:latin typeface="Copperplate Gothic Bold" pitchFamily="34" charset="0"/>
              </a:rPr>
              <a:t> Hayal gücü geniştir.</a:t>
            </a:r>
            <a:endParaRPr lang="en-US" dirty="0" smtClean="0">
              <a:latin typeface="Copperplate Gothic Bold" pitchFamily="34" charset="0"/>
            </a:endParaRPr>
          </a:p>
          <a:p>
            <a:r>
              <a:rPr lang="tr-TR" dirty="0" smtClean="0">
                <a:latin typeface="Copperplate Gothic Bold" pitchFamily="34" charset="0"/>
              </a:rPr>
              <a:t>Giysilerini çıkarıp giyebilir.</a:t>
            </a:r>
            <a:endParaRPr lang="en-US" dirty="0" smtClean="0">
              <a:latin typeface="Copperplate Gothic Bold" pitchFamily="34" charset="0"/>
            </a:endParaRPr>
          </a:p>
          <a:p>
            <a:r>
              <a:rPr lang="en-US" dirty="0" err="1" smtClean="0">
                <a:latin typeface="Copperplate Gothic Bold" pitchFamily="34" charset="0"/>
              </a:rPr>
              <a:t>Hemen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hemen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yetişkin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gibi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konuşabilir</a:t>
            </a:r>
            <a:r>
              <a:rPr lang="en-US" dirty="0" smtClean="0">
                <a:latin typeface="Copperplate Gothic Bold" pitchFamily="34" charset="0"/>
              </a:rPr>
              <a:t>.                                                                                                                           </a:t>
            </a:r>
            <a:r>
              <a:rPr lang="en-US" dirty="0" err="1" smtClean="0">
                <a:latin typeface="Copperplate Gothic Bold" pitchFamily="34" charset="0"/>
              </a:rPr>
              <a:t>Heceleri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bir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araya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getirerek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anlamsız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sözcükler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üretmekten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hoşlanır</a:t>
            </a:r>
            <a:r>
              <a:rPr lang="en-US" dirty="0" smtClean="0">
                <a:latin typeface="Copperplate Gothic Bold" pitchFamily="34" charset="0"/>
              </a:rPr>
              <a:t>                                                                                                                  </a:t>
            </a:r>
            <a:r>
              <a:rPr lang="en-US" dirty="0" err="1" smtClean="0">
                <a:latin typeface="Copperplate Gothic Bold" pitchFamily="34" charset="0"/>
              </a:rPr>
              <a:t>Hikayeler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anlatır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ve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abartır</a:t>
            </a:r>
            <a:r>
              <a:rPr lang="en-US" dirty="0" smtClean="0">
                <a:latin typeface="Copperplate Gothic Bold" pitchFamily="34" charset="0"/>
              </a:rPr>
              <a:t>                                                                                                                                                 </a:t>
            </a:r>
            <a:r>
              <a:rPr lang="en-US" dirty="0" err="1" smtClean="0">
                <a:latin typeface="Copperplate Gothic Bold" pitchFamily="34" charset="0"/>
              </a:rPr>
              <a:t>Nasıl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ve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Niçin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soruları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sorar</a:t>
            </a:r>
            <a:r>
              <a:rPr lang="en-US" dirty="0" smtClean="0">
                <a:latin typeface="Copperplate Gothic Bold" pitchFamily="34" charset="0"/>
              </a:rPr>
              <a:t>                                                                                                                                             </a:t>
            </a:r>
            <a:r>
              <a:rPr lang="en-US" dirty="0" err="1" smtClean="0">
                <a:latin typeface="Copperplate Gothic Bold" pitchFamily="34" charset="0"/>
              </a:rPr>
              <a:t>Büyük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bir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filozof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gibi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güzel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konuşur</a:t>
            </a:r>
            <a:r>
              <a:rPr lang="en-US" dirty="0" smtClean="0">
                <a:latin typeface="Copperplate Gothic Bold" pitchFamily="34" charset="0"/>
              </a:rPr>
              <a:t>.  </a:t>
            </a:r>
            <a:r>
              <a:rPr lang="en-US" dirty="0" err="1" smtClean="0">
                <a:latin typeface="Copperplate Gothic Bold" pitchFamily="34" charset="0"/>
              </a:rPr>
              <a:t>Uygunsuz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sözcükleri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yerli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yersiz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kullanır</a:t>
            </a:r>
            <a:r>
              <a:rPr lang="en-US" dirty="0" smtClean="0">
                <a:latin typeface="Copperplate Gothic Bold" pitchFamily="34" charset="0"/>
              </a:rPr>
              <a:t> </a:t>
            </a:r>
          </a:p>
          <a:p>
            <a:r>
              <a:rPr lang="en-US" dirty="0" err="1" smtClean="0">
                <a:latin typeface="Copperplate Gothic Bold" pitchFamily="34" charset="0"/>
              </a:rPr>
              <a:t>Kitaplara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yoğun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ilgi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duyar</a:t>
            </a:r>
            <a:r>
              <a:rPr lang="en-US" dirty="0" smtClean="0">
                <a:latin typeface="Copperplate Gothic Bold" pitchFamily="34" charset="0"/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5-6 YAŞ ÇOCUK GELİŞİMİ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İlk </a:t>
            </a:r>
            <a:r>
              <a:rPr lang="en-US" dirty="0" err="1"/>
              <a:t>çocukluk</a:t>
            </a:r>
            <a:r>
              <a:rPr lang="en-US" dirty="0"/>
              <a:t> </a:t>
            </a:r>
            <a:r>
              <a:rPr lang="en-US" dirty="0" err="1"/>
              <a:t>evresinin</a:t>
            </a:r>
            <a:r>
              <a:rPr lang="en-US" dirty="0"/>
              <a:t> </a:t>
            </a:r>
            <a:r>
              <a:rPr lang="en-US" dirty="0" err="1"/>
              <a:t>düğüm</a:t>
            </a:r>
            <a:r>
              <a:rPr lang="en-US" dirty="0"/>
              <a:t> </a:t>
            </a:r>
            <a:r>
              <a:rPr lang="en-US" dirty="0" err="1"/>
              <a:t>noktasını</a:t>
            </a:r>
            <a:r>
              <a:rPr lang="en-US" dirty="0"/>
              <a:t>,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‘</a:t>
            </a:r>
            <a:r>
              <a:rPr lang="en-US" dirty="0" err="1"/>
              <a:t>altın</a:t>
            </a:r>
            <a:r>
              <a:rPr lang="en-US" dirty="0"/>
              <a:t> </a:t>
            </a:r>
            <a:r>
              <a:rPr lang="en-US" dirty="0" err="1"/>
              <a:t>yaş</a:t>
            </a:r>
            <a:r>
              <a:rPr lang="en-US" dirty="0"/>
              <a:t>’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nitelendirilir</a:t>
            </a:r>
            <a:r>
              <a:rPr lang="en-US" dirty="0"/>
              <a:t>. En </a:t>
            </a:r>
            <a:r>
              <a:rPr lang="en-US" dirty="0" err="1"/>
              <a:t>belirgin</a:t>
            </a:r>
            <a:r>
              <a:rPr lang="en-US" dirty="0"/>
              <a:t> </a:t>
            </a:r>
            <a:r>
              <a:rPr lang="en-US" dirty="0" err="1"/>
              <a:t>özellikler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yeterli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dengeli</a:t>
            </a:r>
            <a:r>
              <a:rPr lang="en-US" dirty="0"/>
              <a:t> </a:t>
            </a:r>
            <a:r>
              <a:rPr lang="en-US" dirty="0" err="1"/>
              <a:t>oluşu</a:t>
            </a:r>
            <a:r>
              <a:rPr lang="en-US" dirty="0"/>
              <a:t> </a:t>
            </a:r>
            <a:r>
              <a:rPr lang="en-US" dirty="0" err="1"/>
              <a:t>gelmektedir</a:t>
            </a:r>
            <a:r>
              <a:rPr lang="en-US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en-US" dirty="0" err="1"/>
              <a:t>Arkadaşlarından</a:t>
            </a:r>
            <a:r>
              <a:rPr lang="en-US" dirty="0"/>
              <a:t> </a:t>
            </a:r>
            <a:r>
              <a:rPr lang="en-US" dirty="0" err="1"/>
              <a:t>etkilenir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onlar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ister</a:t>
            </a:r>
            <a:r>
              <a:rPr lang="en-US" dirty="0"/>
              <a:t>. </a:t>
            </a:r>
            <a:r>
              <a:rPr lang="en-US" dirty="0" err="1"/>
              <a:t>Arkadaşlarının</a:t>
            </a:r>
            <a:r>
              <a:rPr lang="en-US" dirty="0"/>
              <a:t> </a:t>
            </a:r>
            <a:r>
              <a:rPr lang="en-US" dirty="0" err="1"/>
              <a:t>evlerine</a:t>
            </a:r>
            <a:r>
              <a:rPr lang="en-US" dirty="0"/>
              <a:t> </a:t>
            </a:r>
            <a:r>
              <a:rPr lang="en-US" dirty="0" err="1"/>
              <a:t>gitmekten</a:t>
            </a:r>
            <a:r>
              <a:rPr lang="en-US" dirty="0"/>
              <a:t> </a:t>
            </a:r>
            <a:r>
              <a:rPr lang="en-US" dirty="0" err="1"/>
              <a:t>onların</a:t>
            </a:r>
            <a:r>
              <a:rPr lang="en-US" dirty="0"/>
              <a:t> </a:t>
            </a:r>
            <a:r>
              <a:rPr lang="en-US" dirty="0" err="1"/>
              <a:t>eşyalarını</a:t>
            </a:r>
            <a:r>
              <a:rPr lang="en-US" dirty="0"/>
              <a:t> </a:t>
            </a:r>
            <a:r>
              <a:rPr lang="en-US" dirty="0" err="1"/>
              <a:t>incelemekten</a:t>
            </a:r>
            <a:r>
              <a:rPr lang="en-US" dirty="0"/>
              <a:t> </a:t>
            </a:r>
            <a:r>
              <a:rPr lang="en-US" dirty="0" err="1"/>
              <a:t>zevk</a:t>
            </a:r>
            <a:r>
              <a:rPr lang="en-US" dirty="0"/>
              <a:t> </a:t>
            </a:r>
            <a:r>
              <a:rPr lang="en-US" dirty="0" err="1"/>
              <a:t>alır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648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>
                <a:solidFill>
                  <a:srgbClr val="FF0000"/>
                </a:solidFill>
                <a:latin typeface="Copperplate Gothic Bold" pitchFamily="34" charset="0"/>
              </a:rPr>
              <a:t>5-6 YAŞ ÇOC</a:t>
            </a:r>
            <a:r>
              <a:rPr lang="en-US" sz="2800" b="1" dirty="0" smtClean="0">
                <a:solidFill>
                  <a:srgbClr val="FF0000"/>
                </a:solidFill>
                <a:latin typeface="Copperplate Gothic Bold" pitchFamily="34" charset="0"/>
              </a:rPr>
              <a:t>U</a:t>
            </a:r>
            <a:r>
              <a:rPr lang="en-US" b="1" dirty="0" smtClean="0">
                <a:solidFill>
                  <a:srgbClr val="FF0000"/>
                </a:solidFill>
                <a:latin typeface="Copperplate Gothic Bold" pitchFamily="34" charset="0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</a:br>
            <a:endParaRPr lang="en-US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Başladığını bitirmeyi severler. </a:t>
            </a:r>
            <a:endParaRPr lang="en-US" dirty="0" smtClean="0"/>
          </a:p>
          <a:p>
            <a:r>
              <a:rPr lang="tr-TR" dirty="0" smtClean="0"/>
              <a:t>Hem sağ hem sol ayağının üstünde tek ayak durabilir.</a:t>
            </a:r>
            <a:endParaRPr lang="en-US" dirty="0" smtClean="0"/>
          </a:p>
          <a:p>
            <a:r>
              <a:rPr lang="tr-TR" dirty="0" smtClean="0"/>
              <a:t>Kalem ve boya fırçasını ustaca tutabilir.</a:t>
            </a:r>
            <a:endParaRPr lang="en-US" dirty="0" smtClean="0"/>
          </a:p>
          <a:p>
            <a:r>
              <a:rPr lang="tr-TR" dirty="0" smtClean="0"/>
              <a:t>İnsan figürü yapmayı çok sever.</a:t>
            </a:r>
            <a:endParaRPr lang="en-US" dirty="0" smtClean="0"/>
          </a:p>
          <a:p>
            <a:r>
              <a:rPr lang="tr-TR" dirty="0" smtClean="0"/>
              <a:t>Ev </a:t>
            </a:r>
            <a:r>
              <a:rPr lang="tr-TR" dirty="0" smtClean="0"/>
              <a:t>içinde ev dışında sürekli oyun tasarlayıp oynayabilir</a:t>
            </a:r>
            <a:endParaRPr lang="en-US" dirty="0" smtClean="0"/>
          </a:p>
          <a:p>
            <a:r>
              <a:rPr lang="tr-TR" dirty="0" smtClean="0"/>
              <a:t>Arkadaşlarını kendi seçer.</a:t>
            </a:r>
            <a:endParaRPr lang="en-US" dirty="0" smtClean="0"/>
          </a:p>
          <a:p>
            <a:r>
              <a:rPr lang="tr-TR" dirty="0" smtClean="0"/>
              <a:t>Saat kavramı gelişmiştir.</a:t>
            </a:r>
            <a:endParaRPr lang="en-US" dirty="0" smtClean="0"/>
          </a:p>
          <a:p>
            <a:r>
              <a:rPr lang="tr-TR" dirty="0" smtClean="0"/>
              <a:t>“şu nasıl kullanılır”  “ bu niçin böyledir” gibi ayrıntılı bilgi verebilir.</a:t>
            </a:r>
            <a:endParaRPr lang="en-US" dirty="0" smtClean="0"/>
          </a:p>
          <a:p>
            <a:r>
              <a:rPr lang="tr-TR" dirty="0" smtClean="0"/>
              <a:t>Söylemek istediğini önce düşünür sonra söyler.</a:t>
            </a:r>
            <a:endParaRPr lang="en-US" dirty="0" smtClean="0"/>
          </a:p>
          <a:p>
            <a:r>
              <a:rPr lang="en-US" dirty="0" err="1" smtClean="0"/>
              <a:t>Akranlarıve</a:t>
            </a:r>
            <a:r>
              <a:rPr lang="en-US" dirty="0" smtClean="0"/>
              <a:t> </a:t>
            </a:r>
            <a:r>
              <a:rPr lang="en-US" dirty="0" err="1" smtClean="0"/>
              <a:t>yetişkinlerle</a:t>
            </a:r>
            <a:r>
              <a:rPr lang="en-US" dirty="0" smtClean="0"/>
              <a:t> </a:t>
            </a:r>
            <a:r>
              <a:rPr lang="en-US" dirty="0" err="1" smtClean="0"/>
              <a:t>iletişiminde</a:t>
            </a:r>
            <a:r>
              <a:rPr lang="en-US" dirty="0" smtClean="0"/>
              <a:t> </a:t>
            </a:r>
            <a:r>
              <a:rPr lang="en-US" dirty="0" err="1" smtClean="0"/>
              <a:t>başarılıdır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Kuralları</a:t>
            </a:r>
            <a:r>
              <a:rPr lang="tr-TR" dirty="0" smtClean="0"/>
              <a:t> </a:t>
            </a:r>
            <a:r>
              <a:rPr lang="en-US" dirty="0" err="1" smtClean="0"/>
              <a:t>anlar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uygular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Sorumluluk</a:t>
            </a:r>
            <a:r>
              <a:rPr lang="en-US" dirty="0" smtClean="0"/>
              <a:t> </a:t>
            </a:r>
            <a:r>
              <a:rPr lang="en-US" dirty="0" err="1" smtClean="0"/>
              <a:t>almaktan</a:t>
            </a:r>
            <a:r>
              <a:rPr lang="en-US" dirty="0" smtClean="0"/>
              <a:t> </a:t>
            </a:r>
            <a:r>
              <a:rPr lang="en-US" dirty="0" err="1" smtClean="0"/>
              <a:t>hoşlanır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Yetişkin</a:t>
            </a:r>
            <a:r>
              <a:rPr lang="en-US" dirty="0" smtClean="0"/>
              <a:t> </a:t>
            </a:r>
            <a:r>
              <a:rPr lang="en-US" dirty="0" err="1" smtClean="0"/>
              <a:t>desteğine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ihtiyaçduyar</a:t>
            </a:r>
            <a:r>
              <a:rPr lang="en-US" dirty="0" smtClean="0"/>
              <a:t>,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bağımsızdır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rgbClr val="FF0000"/>
                </a:solidFill>
                <a:latin typeface="Copperplate Gothic Bold" pitchFamily="34" charset="0"/>
              </a:rPr>
              <a:t>5-6 YAŞ ÇOC</a:t>
            </a:r>
            <a:r>
              <a:rPr lang="en-US" sz="3200" b="1" dirty="0" smtClean="0">
                <a:solidFill>
                  <a:srgbClr val="FF0000"/>
                </a:solidFill>
                <a:latin typeface="Copperplate Gothic Bold" pitchFamily="34" charset="0"/>
              </a:rPr>
              <a:t>U</a:t>
            </a:r>
            <a:r>
              <a:rPr lang="en-US" b="1" dirty="0" smtClean="0">
                <a:solidFill>
                  <a:srgbClr val="FF0000"/>
                </a:solidFill>
                <a:latin typeface="Copperplate Gothic Bold" pitchFamily="34" charset="0"/>
              </a:rPr>
              <a:t>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yönden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dengelidir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mantıklıdüşünce</a:t>
            </a:r>
            <a:r>
              <a:rPr lang="en-US" dirty="0" smtClean="0"/>
              <a:t> </a:t>
            </a:r>
            <a:r>
              <a:rPr lang="en-US" dirty="0" err="1" smtClean="0"/>
              <a:t>yapısına</a:t>
            </a:r>
            <a:r>
              <a:rPr lang="en-US" dirty="0" smtClean="0"/>
              <a:t> </a:t>
            </a:r>
            <a:r>
              <a:rPr lang="en-US" dirty="0" err="1" smtClean="0"/>
              <a:t>sahiptir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Kavram</a:t>
            </a:r>
            <a:r>
              <a:rPr lang="en-US" dirty="0" smtClean="0"/>
              <a:t> </a:t>
            </a:r>
            <a:r>
              <a:rPr lang="en-US" dirty="0" err="1" smtClean="0"/>
              <a:t>bilgisi</a:t>
            </a:r>
            <a:r>
              <a:rPr lang="en-US" dirty="0" smtClean="0"/>
              <a:t> </a:t>
            </a:r>
            <a:r>
              <a:rPr lang="en-US" dirty="0" err="1" smtClean="0"/>
              <a:t>oldukça</a:t>
            </a:r>
            <a:r>
              <a:rPr lang="en-US" dirty="0" smtClean="0"/>
              <a:t> </a:t>
            </a:r>
            <a:r>
              <a:rPr lang="en-US" dirty="0" err="1" smtClean="0"/>
              <a:t>fazladır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kavramlarını</a:t>
            </a:r>
            <a:r>
              <a:rPr lang="en-US" dirty="0" smtClean="0"/>
              <a:t> </a:t>
            </a:r>
            <a:r>
              <a:rPr lang="en-US" dirty="0" err="1" smtClean="0"/>
              <a:t>kazanır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Sağını</a:t>
            </a:r>
            <a:r>
              <a:rPr lang="en-US" dirty="0" smtClean="0"/>
              <a:t>–</a:t>
            </a:r>
            <a:r>
              <a:rPr lang="en-US" dirty="0" err="1" smtClean="0"/>
              <a:t>solunu</a:t>
            </a:r>
            <a:r>
              <a:rPr lang="en-US" dirty="0" smtClean="0"/>
              <a:t> </a:t>
            </a:r>
            <a:r>
              <a:rPr lang="en-US" dirty="0" err="1" smtClean="0"/>
              <a:t>bilir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50’ye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sayar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1 –10 </a:t>
            </a:r>
            <a:r>
              <a:rPr lang="en-US" dirty="0" err="1" smtClean="0"/>
              <a:t>arasırakamlarısıraya</a:t>
            </a:r>
            <a:r>
              <a:rPr lang="en-US" dirty="0" smtClean="0"/>
              <a:t> </a:t>
            </a:r>
            <a:r>
              <a:rPr lang="en-US" dirty="0" err="1" smtClean="0"/>
              <a:t>dizer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en-US" dirty="0" err="1" smtClean="0"/>
              <a:t>Öğrenmeye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keşfetmeye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isteklidir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 </a:t>
            </a:r>
            <a:r>
              <a:rPr lang="en-US" b="1" u="sng" dirty="0" err="1"/>
              <a:t>Gelişimdeki</a:t>
            </a:r>
            <a:r>
              <a:rPr lang="en-US" b="1" u="sng" dirty="0"/>
              <a:t> 5 </a:t>
            </a:r>
            <a:r>
              <a:rPr lang="en-US" b="1" u="sng" dirty="0" err="1"/>
              <a:t>temel</a:t>
            </a:r>
            <a:r>
              <a:rPr lang="en-US" b="1" u="sng" dirty="0"/>
              <a:t> </a:t>
            </a:r>
            <a:r>
              <a:rPr lang="en-US" b="1" u="sng" dirty="0" err="1"/>
              <a:t>kavram</a:t>
            </a:r>
            <a:r>
              <a:rPr lang="en-US" b="1" u="sng" dirty="0"/>
              <a:t> </a:t>
            </a:r>
            <a:r>
              <a:rPr lang="en-US" b="1" u="sng" dirty="0" err="1"/>
              <a:t>şöyle</a:t>
            </a:r>
            <a:r>
              <a:rPr lang="en-US" b="1" u="sng" dirty="0"/>
              <a:t> </a:t>
            </a:r>
            <a:r>
              <a:rPr lang="en-US" b="1" u="sng" dirty="0" err="1"/>
              <a:t>özetlenebilir</a:t>
            </a:r>
            <a:r>
              <a:rPr lang="en-US" b="1" u="sng" dirty="0" smtClean="0"/>
              <a:t>:</a:t>
            </a:r>
            <a:endParaRPr lang="tr-TR" b="1" u="sng" dirty="0" smtClean="0"/>
          </a:p>
          <a:p>
            <a:pPr lvl="0"/>
            <a:endParaRPr lang="tr-TR" b="1" u="sng" dirty="0"/>
          </a:p>
          <a:p>
            <a:pPr lvl="0"/>
            <a:r>
              <a:rPr lang="en-US" dirty="0" err="1" smtClean="0"/>
              <a:t>Gelişim</a:t>
            </a:r>
            <a:r>
              <a:rPr lang="en-US" dirty="0"/>
              <a:t>, </a:t>
            </a:r>
            <a:r>
              <a:rPr lang="en-US" dirty="0" err="1"/>
              <a:t>dinamik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olgudur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Gelişim</a:t>
            </a:r>
            <a:r>
              <a:rPr lang="en-US" dirty="0"/>
              <a:t>,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bireyselliğin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sonucudur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Gelişim</a:t>
            </a:r>
            <a:r>
              <a:rPr lang="en-US" dirty="0"/>
              <a:t>, </a:t>
            </a:r>
            <a:r>
              <a:rPr lang="en-US" dirty="0" err="1"/>
              <a:t>giderek</a:t>
            </a:r>
            <a:r>
              <a:rPr lang="en-US" dirty="0"/>
              <a:t>  </a:t>
            </a:r>
            <a:r>
              <a:rPr lang="en-US" dirty="0" err="1"/>
              <a:t>artan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özelleşme</a:t>
            </a:r>
            <a:r>
              <a:rPr lang="en-US" dirty="0"/>
              <a:t> </a:t>
            </a:r>
            <a:r>
              <a:rPr lang="en-US" dirty="0" err="1"/>
              <a:t>sürecidir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Gelişimde</a:t>
            </a:r>
            <a:r>
              <a:rPr lang="en-US" dirty="0"/>
              <a:t> </a:t>
            </a:r>
            <a:r>
              <a:rPr lang="en-US" dirty="0" err="1"/>
              <a:t>denge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Gelişim</a:t>
            </a:r>
            <a:r>
              <a:rPr lang="en-US" dirty="0"/>
              <a:t>, art </a:t>
            </a:r>
            <a:r>
              <a:rPr lang="en-US" dirty="0" err="1"/>
              <a:t>arda</a:t>
            </a:r>
            <a:r>
              <a:rPr lang="en-US" dirty="0"/>
              <a:t> </a:t>
            </a:r>
            <a:r>
              <a:rPr lang="en-US" dirty="0" err="1"/>
              <a:t>görülen</a:t>
            </a:r>
            <a:r>
              <a:rPr lang="en-US" dirty="0"/>
              <a:t>, </a:t>
            </a:r>
            <a:r>
              <a:rPr lang="en-US" dirty="0" err="1"/>
              <a:t>düzenli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süreçtir</a:t>
            </a:r>
            <a:r>
              <a:rPr lang="en-US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733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GELİŞİMİN EVRELERİ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İnsanda</a:t>
            </a:r>
            <a:r>
              <a:rPr lang="en-US" dirty="0" smtClean="0"/>
              <a:t> </a:t>
            </a:r>
            <a:r>
              <a:rPr lang="en-US" dirty="0"/>
              <a:t>‘Prenatal </a:t>
            </a:r>
            <a:r>
              <a:rPr lang="en-US" dirty="0" err="1"/>
              <a:t>Dönem</a:t>
            </a:r>
            <a:r>
              <a:rPr lang="en-US" dirty="0"/>
              <a:t>’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doğum</a:t>
            </a:r>
            <a:r>
              <a:rPr lang="en-US" dirty="0"/>
              <a:t> </a:t>
            </a:r>
            <a:r>
              <a:rPr lang="en-US" dirty="0" err="1"/>
              <a:t>öncesi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; 40 </a:t>
            </a:r>
            <a:r>
              <a:rPr lang="en-US" dirty="0" err="1"/>
              <a:t>hafta</a:t>
            </a:r>
            <a:r>
              <a:rPr lang="en-US" dirty="0"/>
              <a:t>, </a:t>
            </a:r>
            <a:r>
              <a:rPr lang="en-US" dirty="0" err="1"/>
              <a:t>doğumdan</a:t>
            </a:r>
            <a:r>
              <a:rPr lang="en-US" dirty="0"/>
              <a:t> </a:t>
            </a:r>
            <a:r>
              <a:rPr lang="en-US" dirty="0" err="1"/>
              <a:t>sonraki</a:t>
            </a:r>
            <a:r>
              <a:rPr lang="en-US" dirty="0"/>
              <a:t> </a:t>
            </a:r>
            <a:r>
              <a:rPr lang="en-US" dirty="0" err="1"/>
              <a:t>evreye</a:t>
            </a:r>
            <a:r>
              <a:rPr lang="en-US" dirty="0"/>
              <a:t> ‘Postnatal </a:t>
            </a:r>
            <a:r>
              <a:rPr lang="en-US" dirty="0" err="1"/>
              <a:t>Dönem’denir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1-</a:t>
            </a:r>
            <a:r>
              <a:rPr lang="en-US" dirty="0" smtClean="0"/>
              <a:t>   </a:t>
            </a:r>
            <a:r>
              <a:rPr lang="en-US" dirty="0"/>
              <a:t>Prenatal </a:t>
            </a:r>
            <a:r>
              <a:rPr lang="en-US" dirty="0" err="1"/>
              <a:t>Dönem</a:t>
            </a:r>
            <a:r>
              <a:rPr lang="en-US" dirty="0"/>
              <a:t> (</a:t>
            </a:r>
            <a:r>
              <a:rPr lang="en-US" dirty="0" err="1"/>
              <a:t>Doğum</a:t>
            </a:r>
            <a:r>
              <a:rPr lang="en-US" dirty="0"/>
              <a:t> </a:t>
            </a:r>
            <a:r>
              <a:rPr lang="en-US" dirty="0" err="1"/>
              <a:t>Öncesi</a:t>
            </a:r>
            <a:r>
              <a:rPr lang="en-US" dirty="0"/>
              <a:t> </a:t>
            </a:r>
            <a:r>
              <a:rPr lang="en-US" dirty="0" err="1"/>
              <a:t>Dönem</a:t>
            </a:r>
            <a:r>
              <a:rPr lang="en-US" dirty="0"/>
              <a:t>)</a:t>
            </a:r>
            <a:endParaRPr lang="tr-TR" dirty="0"/>
          </a:p>
          <a:p>
            <a:pPr lvl="0"/>
            <a:r>
              <a:rPr lang="en-US" dirty="0"/>
              <a:t>Ovum </a:t>
            </a:r>
            <a:r>
              <a:rPr lang="en-US" dirty="0" err="1"/>
              <a:t>Evresi</a:t>
            </a:r>
            <a:r>
              <a:rPr lang="en-US" dirty="0"/>
              <a:t>: </a:t>
            </a:r>
            <a:r>
              <a:rPr lang="en-US" dirty="0" err="1"/>
              <a:t>Döllenme</a:t>
            </a:r>
            <a:r>
              <a:rPr lang="en-US" dirty="0"/>
              <a:t> </a:t>
            </a:r>
            <a:r>
              <a:rPr lang="en-US" dirty="0" err="1"/>
              <a:t>anından</a:t>
            </a:r>
            <a:r>
              <a:rPr lang="en-US" dirty="0"/>
              <a:t> </a:t>
            </a:r>
            <a:r>
              <a:rPr lang="en-US" dirty="0" err="1"/>
              <a:t>ikinci</a:t>
            </a:r>
            <a:r>
              <a:rPr lang="en-US" dirty="0"/>
              <a:t> </a:t>
            </a:r>
            <a:r>
              <a:rPr lang="en-US" dirty="0" err="1"/>
              <a:t>haftanın</a:t>
            </a:r>
            <a:r>
              <a:rPr lang="en-US" dirty="0"/>
              <a:t> </a:t>
            </a:r>
            <a:r>
              <a:rPr lang="en-US" dirty="0" err="1"/>
              <a:t>sonuna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Embriyo</a:t>
            </a:r>
            <a:r>
              <a:rPr lang="en-US" dirty="0"/>
              <a:t> </a:t>
            </a:r>
            <a:r>
              <a:rPr lang="en-US" dirty="0" err="1"/>
              <a:t>Evresi</a:t>
            </a:r>
            <a:r>
              <a:rPr lang="en-US" dirty="0"/>
              <a:t>: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haftadan</a:t>
            </a:r>
            <a:r>
              <a:rPr lang="en-US" dirty="0"/>
              <a:t> </a:t>
            </a:r>
            <a:r>
              <a:rPr lang="en-US" dirty="0" err="1"/>
              <a:t>sekizinci</a:t>
            </a:r>
            <a:r>
              <a:rPr lang="en-US" dirty="0"/>
              <a:t> </a:t>
            </a:r>
            <a:r>
              <a:rPr lang="en-US" dirty="0" err="1"/>
              <a:t>haftanın</a:t>
            </a:r>
            <a:r>
              <a:rPr lang="en-US" dirty="0"/>
              <a:t> </a:t>
            </a:r>
            <a:r>
              <a:rPr lang="en-US" dirty="0" err="1"/>
              <a:t>sonuna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/>
              <a:t>Fetus </a:t>
            </a:r>
            <a:r>
              <a:rPr lang="en-US" dirty="0" err="1"/>
              <a:t>Evresi</a:t>
            </a:r>
            <a:r>
              <a:rPr lang="en-US" dirty="0"/>
              <a:t>: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aydan</a:t>
            </a:r>
            <a:r>
              <a:rPr lang="en-US" dirty="0"/>
              <a:t> </a:t>
            </a:r>
            <a:r>
              <a:rPr lang="en-US" dirty="0" err="1"/>
              <a:t>doğuma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dönemdir</a:t>
            </a:r>
            <a:r>
              <a:rPr lang="en-US" dirty="0"/>
              <a:t>.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 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 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2-</a:t>
            </a:r>
            <a:r>
              <a:rPr lang="en-US" dirty="0" smtClean="0"/>
              <a:t> </a:t>
            </a:r>
            <a:r>
              <a:rPr lang="en-US" dirty="0"/>
              <a:t>Postnatal </a:t>
            </a:r>
            <a:r>
              <a:rPr lang="en-US" dirty="0" err="1"/>
              <a:t>Dönem</a:t>
            </a:r>
            <a:r>
              <a:rPr lang="en-US" dirty="0"/>
              <a:t> (</a:t>
            </a:r>
            <a:r>
              <a:rPr lang="en-US" dirty="0" err="1"/>
              <a:t>Doğum</a:t>
            </a:r>
            <a:r>
              <a:rPr lang="en-US" dirty="0"/>
              <a:t> </a:t>
            </a:r>
            <a:r>
              <a:rPr lang="en-US" dirty="0" err="1"/>
              <a:t>sonrası</a:t>
            </a:r>
            <a:r>
              <a:rPr lang="en-US" dirty="0"/>
              <a:t> </a:t>
            </a:r>
            <a:r>
              <a:rPr lang="en-US" dirty="0" err="1"/>
              <a:t>Dönem</a:t>
            </a:r>
            <a:r>
              <a:rPr lang="en-US" dirty="0"/>
              <a:t>)</a:t>
            </a:r>
            <a:endParaRPr lang="tr-TR" dirty="0"/>
          </a:p>
          <a:p>
            <a:pPr lvl="0"/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Bebek</a:t>
            </a:r>
            <a:r>
              <a:rPr lang="en-US" dirty="0"/>
              <a:t>: 0-4 </a:t>
            </a:r>
            <a:r>
              <a:rPr lang="en-US" dirty="0" err="1"/>
              <a:t>hafta</a:t>
            </a:r>
            <a:r>
              <a:rPr lang="en-US" dirty="0"/>
              <a:t>,</a:t>
            </a:r>
            <a:endParaRPr lang="tr-TR" dirty="0"/>
          </a:p>
          <a:p>
            <a:pPr lvl="0"/>
            <a:r>
              <a:rPr lang="en-US" dirty="0" err="1"/>
              <a:t>Bebeklik</a:t>
            </a:r>
            <a:r>
              <a:rPr lang="en-US" dirty="0"/>
              <a:t>: 4 </a:t>
            </a:r>
            <a:r>
              <a:rPr lang="en-US" dirty="0" err="1"/>
              <a:t>hafta</a:t>
            </a:r>
            <a:r>
              <a:rPr lang="en-US" dirty="0"/>
              <a:t> – 2 </a:t>
            </a:r>
            <a:r>
              <a:rPr lang="en-US" dirty="0" err="1"/>
              <a:t>yıl</a:t>
            </a:r>
            <a:endParaRPr lang="tr-TR" dirty="0"/>
          </a:p>
          <a:p>
            <a:pPr lvl="0"/>
            <a:r>
              <a:rPr lang="en-US" dirty="0"/>
              <a:t>İlk </a:t>
            </a:r>
            <a:r>
              <a:rPr lang="en-US" dirty="0" err="1"/>
              <a:t>Çocukluk</a:t>
            </a:r>
            <a:r>
              <a:rPr lang="en-US" dirty="0"/>
              <a:t> : 2-6 </a:t>
            </a:r>
            <a:r>
              <a:rPr lang="en-US" dirty="0" err="1"/>
              <a:t>yıl</a:t>
            </a:r>
            <a:endParaRPr lang="tr-TR" dirty="0"/>
          </a:p>
          <a:p>
            <a:pPr lvl="0"/>
            <a:r>
              <a:rPr lang="en-US" dirty="0"/>
              <a:t>Son </a:t>
            </a:r>
            <a:r>
              <a:rPr lang="en-US" dirty="0" err="1"/>
              <a:t>Çocukluk</a:t>
            </a:r>
            <a:r>
              <a:rPr lang="en-US" dirty="0"/>
              <a:t>: 6-11 </a:t>
            </a:r>
            <a:r>
              <a:rPr lang="en-US" dirty="0" err="1"/>
              <a:t>yıl</a:t>
            </a:r>
            <a:r>
              <a:rPr lang="en-US" dirty="0"/>
              <a:t> (</a:t>
            </a:r>
            <a:r>
              <a:rPr lang="en-US" dirty="0" err="1"/>
              <a:t>Kızlarda</a:t>
            </a:r>
            <a:r>
              <a:rPr lang="en-US" dirty="0"/>
              <a:t>), 6-13 </a:t>
            </a:r>
            <a:r>
              <a:rPr lang="en-US" dirty="0" err="1"/>
              <a:t>yıl</a:t>
            </a:r>
            <a:r>
              <a:rPr lang="en-US" dirty="0"/>
              <a:t> (</a:t>
            </a:r>
            <a:r>
              <a:rPr lang="en-US" dirty="0" err="1"/>
              <a:t>Erkeklerde</a:t>
            </a:r>
            <a:r>
              <a:rPr lang="en-US" dirty="0"/>
              <a:t>)</a:t>
            </a:r>
            <a:endParaRPr lang="tr-TR" dirty="0"/>
          </a:p>
          <a:p>
            <a:pPr lvl="0"/>
            <a:r>
              <a:rPr lang="en-US" dirty="0" err="1"/>
              <a:t>Ergenlik</a:t>
            </a:r>
            <a:r>
              <a:rPr lang="en-US" dirty="0"/>
              <a:t>: 11-20 </a:t>
            </a:r>
            <a:r>
              <a:rPr lang="en-US" dirty="0" err="1"/>
              <a:t>yıl</a:t>
            </a:r>
            <a:r>
              <a:rPr lang="en-US" dirty="0"/>
              <a:t> (</a:t>
            </a:r>
            <a:r>
              <a:rPr lang="en-US" dirty="0" err="1"/>
              <a:t>Kızlarda</a:t>
            </a:r>
            <a:r>
              <a:rPr lang="en-US" dirty="0"/>
              <a:t>) 13-2 </a:t>
            </a:r>
            <a:r>
              <a:rPr lang="en-US" dirty="0" err="1"/>
              <a:t>yıl</a:t>
            </a:r>
            <a:r>
              <a:rPr lang="en-US" dirty="0"/>
              <a:t> (</a:t>
            </a:r>
            <a:r>
              <a:rPr lang="en-US" dirty="0" err="1"/>
              <a:t>Erkeklerde</a:t>
            </a:r>
            <a:r>
              <a:rPr lang="en-US" dirty="0"/>
              <a:t>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46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GELİŞİM DÖNEMLERİNİ BİLMEK NE İÇİN 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ÖNEMLİDİR?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88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/>
          <a:lstStyle/>
          <a:p>
            <a:r>
              <a:rPr lang="en-US" sz="2800" dirty="0" smtClean="0">
                <a:latin typeface="Copperplate Gothic Bold" pitchFamily="34" charset="0"/>
              </a:rPr>
              <a:t>› </a:t>
            </a:r>
            <a:r>
              <a:rPr lang="en-US" sz="2800" dirty="0" err="1" smtClean="0">
                <a:latin typeface="Copperplate Gothic Bold" pitchFamily="34" charset="0"/>
              </a:rPr>
              <a:t>Cocugun</a:t>
            </a:r>
            <a:r>
              <a:rPr lang="en-US" sz="2800" dirty="0" smtClean="0">
                <a:latin typeface="Copperplate Gothic Bold" pitchFamily="34" charset="0"/>
              </a:rPr>
              <a:t> </a:t>
            </a:r>
            <a:r>
              <a:rPr lang="en-US" sz="2800" dirty="0" err="1" smtClean="0">
                <a:latin typeface="Copperplate Gothic Bold" pitchFamily="34" charset="0"/>
              </a:rPr>
              <a:t>nasil</a:t>
            </a:r>
            <a:r>
              <a:rPr lang="en-US" sz="2800" dirty="0" smtClean="0">
                <a:latin typeface="Copperplate Gothic Bold" pitchFamily="34" charset="0"/>
              </a:rPr>
              <a:t> </a:t>
            </a:r>
            <a:r>
              <a:rPr lang="en-US" sz="2800" dirty="0" err="1" smtClean="0">
                <a:latin typeface="Copperplate Gothic Bold" pitchFamily="34" charset="0"/>
              </a:rPr>
              <a:t>gelistigini</a:t>
            </a:r>
            <a:r>
              <a:rPr lang="en-US" sz="2800" dirty="0" smtClean="0">
                <a:latin typeface="Copperplate Gothic Bold" pitchFamily="34" charset="0"/>
              </a:rPr>
              <a:t> </a:t>
            </a:r>
            <a:r>
              <a:rPr lang="en-US" sz="2800" dirty="0" err="1" smtClean="0">
                <a:latin typeface="Copperplate Gothic Bold" pitchFamily="34" charset="0"/>
              </a:rPr>
              <a:t>anlama</a:t>
            </a:r>
            <a:endParaRPr lang="en-US" sz="2800" dirty="0" smtClean="0">
              <a:latin typeface="Copperplate Gothic Bold" pitchFamily="34" charset="0"/>
            </a:endParaRPr>
          </a:p>
          <a:p>
            <a:endParaRPr lang="en-US" sz="2800" dirty="0" smtClean="0">
              <a:latin typeface="Copperplate Gothic Bold" pitchFamily="34" charset="0"/>
            </a:endParaRPr>
          </a:p>
          <a:p>
            <a:r>
              <a:rPr lang="en-US" sz="2800" dirty="0" smtClean="0">
                <a:latin typeface="Copperplate Gothic Bold" pitchFamily="34" charset="0"/>
              </a:rPr>
              <a:t>› </a:t>
            </a:r>
            <a:r>
              <a:rPr lang="en-US" sz="2800" dirty="0" err="1" smtClean="0">
                <a:latin typeface="Copperplate Gothic Bold" pitchFamily="34" charset="0"/>
              </a:rPr>
              <a:t>Davranisi</a:t>
            </a:r>
            <a:r>
              <a:rPr lang="en-US" sz="2800" dirty="0" smtClean="0">
                <a:latin typeface="Copperplate Gothic Bold" pitchFamily="34" charset="0"/>
              </a:rPr>
              <a:t> </a:t>
            </a:r>
            <a:r>
              <a:rPr lang="en-US" sz="2800" dirty="0" err="1" smtClean="0">
                <a:latin typeface="Copperplate Gothic Bold" pitchFamily="34" charset="0"/>
              </a:rPr>
              <a:t>tahmin</a:t>
            </a:r>
            <a:r>
              <a:rPr lang="en-US" sz="2800" dirty="0" smtClean="0">
                <a:latin typeface="Copperplate Gothic Bold" pitchFamily="34" charset="0"/>
              </a:rPr>
              <a:t> </a:t>
            </a:r>
            <a:r>
              <a:rPr lang="en-US" sz="2800" dirty="0" err="1" smtClean="0">
                <a:latin typeface="Copperplate Gothic Bold" pitchFamily="34" charset="0"/>
              </a:rPr>
              <a:t>etme</a:t>
            </a:r>
            <a:r>
              <a:rPr lang="en-US" sz="2800" dirty="0" smtClean="0">
                <a:latin typeface="Copperplate Gothic Bold" pitchFamily="34" charset="0"/>
              </a:rPr>
              <a:t> </a:t>
            </a:r>
            <a:r>
              <a:rPr lang="en-US" sz="2800" dirty="0" err="1" smtClean="0">
                <a:latin typeface="Copperplate Gothic Bold" pitchFamily="34" charset="0"/>
              </a:rPr>
              <a:t>ve</a:t>
            </a:r>
            <a:r>
              <a:rPr lang="en-US" sz="2800" dirty="0" smtClean="0">
                <a:latin typeface="Copperplate Gothic Bold" pitchFamily="34" charset="0"/>
              </a:rPr>
              <a:t> </a:t>
            </a:r>
            <a:r>
              <a:rPr lang="en-US" sz="2800" dirty="0" err="1" smtClean="0">
                <a:latin typeface="Copperplate Gothic Bold" pitchFamily="34" charset="0"/>
              </a:rPr>
              <a:t>ilerisini</a:t>
            </a:r>
            <a:r>
              <a:rPr lang="en-US" sz="2800" dirty="0" smtClean="0">
                <a:latin typeface="Copperplate Gothic Bold" pitchFamily="34" charset="0"/>
              </a:rPr>
              <a:t> </a:t>
            </a:r>
            <a:r>
              <a:rPr lang="en-US" sz="2800" dirty="0" err="1" smtClean="0">
                <a:latin typeface="Copperplate Gothic Bold" pitchFamily="34" charset="0"/>
              </a:rPr>
              <a:t>planlayabilmek</a:t>
            </a:r>
            <a:r>
              <a:rPr lang="en-US" sz="2800" dirty="0" smtClean="0">
                <a:latin typeface="Copperplate Gothic Bold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124200"/>
            <a:ext cx="6934200" cy="3429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5181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/>
              <a:t>A)BEDENSEL GELİŞİM</a:t>
            </a:r>
            <a:endParaRPr lang="tr-TR" dirty="0"/>
          </a:p>
          <a:p>
            <a:r>
              <a:rPr lang="en-US" dirty="0"/>
              <a:t> </a:t>
            </a:r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gelişim</a:t>
            </a:r>
            <a:r>
              <a:rPr lang="en-US" dirty="0"/>
              <a:t>;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etkiler</a:t>
            </a:r>
            <a:r>
              <a:rPr lang="en-US" dirty="0"/>
              <a:t>, </a:t>
            </a:r>
            <a:r>
              <a:rPr lang="en-US" dirty="0" err="1"/>
              <a:t>çünkü</a:t>
            </a:r>
            <a:r>
              <a:rPr lang="en-US" dirty="0"/>
              <a:t> </a:t>
            </a:r>
            <a:r>
              <a:rPr lang="en-US" dirty="0" err="1"/>
              <a:t>çocuğun</a:t>
            </a:r>
            <a:r>
              <a:rPr lang="en-US" dirty="0"/>
              <a:t> ‘</a:t>
            </a:r>
            <a:r>
              <a:rPr lang="en-US" dirty="0" err="1"/>
              <a:t>neler</a:t>
            </a:r>
            <a:r>
              <a:rPr lang="en-US" dirty="0"/>
              <a:t> </a:t>
            </a:r>
            <a:r>
              <a:rPr lang="en-US" dirty="0" err="1"/>
              <a:t>yapabileceğini</a:t>
            </a:r>
            <a:r>
              <a:rPr lang="en-US" dirty="0"/>
              <a:t>’ </a:t>
            </a:r>
            <a:r>
              <a:rPr lang="en-US" dirty="0" err="1"/>
              <a:t>belirler</a:t>
            </a:r>
            <a:r>
              <a:rPr lang="en-US" dirty="0"/>
              <a:t>, </a:t>
            </a:r>
            <a:r>
              <a:rPr lang="en-US" dirty="0" err="1"/>
              <a:t>dolaylı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etkilemesi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çocuğun</a:t>
            </a:r>
            <a:r>
              <a:rPr lang="en-US" dirty="0"/>
              <a:t> </a:t>
            </a:r>
            <a:r>
              <a:rPr lang="en-US" dirty="0" err="1"/>
              <a:t>kendine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diğerlerine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tutumu</a:t>
            </a:r>
            <a:r>
              <a:rPr lang="en-US" dirty="0"/>
              <a:t> </a:t>
            </a:r>
            <a:r>
              <a:rPr lang="en-US" dirty="0" err="1"/>
              <a:t>bedensel</a:t>
            </a:r>
            <a:r>
              <a:rPr lang="en-US" dirty="0"/>
              <a:t> </a:t>
            </a:r>
            <a:r>
              <a:rPr lang="en-US" dirty="0" err="1"/>
              <a:t>gelişiminin</a:t>
            </a:r>
            <a:r>
              <a:rPr lang="en-US" dirty="0"/>
              <a:t> de </a:t>
            </a:r>
            <a:r>
              <a:rPr lang="en-US" dirty="0" err="1"/>
              <a:t>etkisi</a:t>
            </a:r>
            <a:r>
              <a:rPr lang="en-US" dirty="0"/>
              <a:t> </a:t>
            </a:r>
            <a:r>
              <a:rPr lang="en-US" dirty="0" err="1"/>
              <a:t>altındadır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029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Uyum</a:t>
            </a:r>
            <a:r>
              <a:rPr lang="en-US" dirty="0"/>
              <a:t> </a:t>
            </a:r>
            <a:r>
              <a:rPr lang="en-US" dirty="0" err="1"/>
              <a:t>Zorlukları</a:t>
            </a:r>
            <a:r>
              <a:rPr lang="en-US" dirty="0"/>
              <a:t> : </a:t>
            </a:r>
            <a:r>
              <a:rPr lang="en-US" dirty="0" err="1"/>
              <a:t>Hızlı</a:t>
            </a:r>
            <a:r>
              <a:rPr lang="en-US" dirty="0"/>
              <a:t> </a:t>
            </a:r>
            <a:r>
              <a:rPr lang="en-US" dirty="0" err="1"/>
              <a:t>büyüme</a:t>
            </a:r>
            <a:r>
              <a:rPr lang="en-US" dirty="0"/>
              <a:t> </a:t>
            </a:r>
            <a:r>
              <a:rPr lang="en-US" dirty="0" err="1"/>
              <a:t>dönemlerinin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değişkenliğine</a:t>
            </a:r>
            <a:r>
              <a:rPr lang="en-US" dirty="0"/>
              <a:t> </a:t>
            </a:r>
            <a:r>
              <a:rPr lang="en-US" dirty="0" err="1"/>
              <a:t>uyum</a:t>
            </a:r>
            <a:r>
              <a:rPr lang="en-US" dirty="0"/>
              <a:t> </a:t>
            </a:r>
            <a:r>
              <a:rPr lang="en-US" dirty="0" err="1"/>
              <a:t>sağlayabilmek</a:t>
            </a:r>
            <a:r>
              <a:rPr lang="en-US" dirty="0"/>
              <a:t>, </a:t>
            </a:r>
            <a:r>
              <a:rPr lang="en-US" dirty="0" err="1"/>
              <a:t>duygusal</a:t>
            </a:r>
            <a:r>
              <a:rPr lang="en-US" dirty="0"/>
              <a:t> </a:t>
            </a:r>
            <a:r>
              <a:rPr lang="en-US" dirty="0" err="1"/>
              <a:t>yönden</a:t>
            </a:r>
            <a:r>
              <a:rPr lang="en-US" dirty="0"/>
              <a:t> </a:t>
            </a:r>
            <a:r>
              <a:rPr lang="en-US" dirty="0" err="1"/>
              <a:t>rahatsız</a:t>
            </a:r>
            <a:r>
              <a:rPr lang="en-US" dirty="0"/>
              <a:t> </a:t>
            </a:r>
            <a:r>
              <a:rPr lang="en-US" dirty="0" err="1"/>
              <a:t>edicidir</a:t>
            </a:r>
            <a:r>
              <a:rPr lang="en-US" dirty="0"/>
              <a:t>. </a:t>
            </a:r>
            <a:r>
              <a:rPr lang="en-US" dirty="0" err="1"/>
              <a:t>Yavaş</a:t>
            </a:r>
            <a:r>
              <a:rPr lang="en-US" dirty="0"/>
              <a:t> </a:t>
            </a:r>
            <a:r>
              <a:rPr lang="en-US" dirty="0" err="1"/>
              <a:t>büyüme</a:t>
            </a:r>
            <a:r>
              <a:rPr lang="en-US" dirty="0"/>
              <a:t> </a:t>
            </a:r>
            <a:r>
              <a:rPr lang="en-US" dirty="0" err="1"/>
              <a:t>dönemlerine</a:t>
            </a:r>
            <a:r>
              <a:rPr lang="en-US" dirty="0"/>
              <a:t> </a:t>
            </a:r>
            <a:r>
              <a:rPr lang="en-US" dirty="0" err="1"/>
              <a:t>uyum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kolaydır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Enerji</a:t>
            </a:r>
            <a:r>
              <a:rPr lang="en-US" dirty="0"/>
              <a:t> </a:t>
            </a:r>
            <a:r>
              <a:rPr lang="en-US" dirty="0" err="1"/>
              <a:t>Düzeyi</a:t>
            </a:r>
            <a:r>
              <a:rPr lang="en-US" dirty="0"/>
              <a:t> : </a:t>
            </a:r>
            <a:r>
              <a:rPr lang="en-US" dirty="0" err="1"/>
              <a:t>Hızlı</a:t>
            </a:r>
            <a:r>
              <a:rPr lang="en-US" dirty="0"/>
              <a:t> </a:t>
            </a:r>
            <a:r>
              <a:rPr lang="en-US" dirty="0" err="1"/>
              <a:t>büyüme</a:t>
            </a:r>
            <a:r>
              <a:rPr lang="en-US" dirty="0"/>
              <a:t> </a:t>
            </a:r>
            <a:r>
              <a:rPr lang="en-US" dirty="0" err="1"/>
              <a:t>enerji</a:t>
            </a:r>
            <a:r>
              <a:rPr lang="en-US" dirty="0"/>
              <a:t> </a:t>
            </a:r>
            <a:r>
              <a:rPr lang="en-US" dirty="0" err="1"/>
              <a:t>tüketici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çocuklar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kolay</a:t>
            </a:r>
            <a:r>
              <a:rPr lang="en-US" dirty="0"/>
              <a:t> </a:t>
            </a:r>
            <a:r>
              <a:rPr lang="en-US" dirty="0" err="1"/>
              <a:t>yorulur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huysuz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tedirgin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Beslenme</a:t>
            </a:r>
            <a:r>
              <a:rPr lang="en-US" dirty="0"/>
              <a:t> </a:t>
            </a:r>
            <a:r>
              <a:rPr lang="en-US" dirty="0" err="1"/>
              <a:t>Gereksinimleri</a:t>
            </a:r>
            <a:r>
              <a:rPr lang="en-US" dirty="0"/>
              <a:t>:</a:t>
            </a:r>
            <a:endParaRPr lang="tr-TR" dirty="0"/>
          </a:p>
          <a:p>
            <a:pPr lvl="0"/>
            <a:r>
              <a:rPr lang="en-US" dirty="0"/>
              <a:t>Isı </a:t>
            </a:r>
            <a:r>
              <a:rPr lang="en-US" dirty="0" err="1"/>
              <a:t>Dengesinin</a:t>
            </a:r>
            <a:r>
              <a:rPr lang="en-US" dirty="0"/>
              <a:t> </a:t>
            </a:r>
            <a:r>
              <a:rPr lang="en-US" dirty="0" err="1"/>
              <a:t>Sürdürülmesi</a:t>
            </a:r>
            <a:r>
              <a:rPr lang="en-US" dirty="0"/>
              <a:t>: </a:t>
            </a:r>
            <a:r>
              <a:rPr lang="en-US" dirty="0" err="1"/>
              <a:t>Hızlı</a:t>
            </a:r>
            <a:r>
              <a:rPr lang="en-US" dirty="0"/>
              <a:t> </a:t>
            </a:r>
            <a:r>
              <a:rPr lang="en-US" dirty="0" err="1"/>
              <a:t>büyüme</a:t>
            </a:r>
            <a:r>
              <a:rPr lang="en-US" dirty="0"/>
              <a:t> </a:t>
            </a:r>
            <a:r>
              <a:rPr lang="en-US" dirty="0" err="1"/>
              <a:t>dönemlerinde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denge</a:t>
            </a:r>
            <a:r>
              <a:rPr lang="en-US" dirty="0"/>
              <a:t> </a:t>
            </a:r>
            <a:r>
              <a:rPr lang="en-US" dirty="0" err="1"/>
              <a:t>bozulduğundan</a:t>
            </a:r>
            <a:r>
              <a:rPr lang="en-US" dirty="0"/>
              <a:t>,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iştahsızlı</a:t>
            </a:r>
            <a:r>
              <a:rPr lang="en-US" dirty="0"/>
              <a:t>,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bitkinlik</a:t>
            </a:r>
            <a:r>
              <a:rPr lang="en-US" dirty="0"/>
              <a:t>, </a:t>
            </a:r>
            <a:r>
              <a:rPr lang="en-US" dirty="0" err="1"/>
              <a:t>huysuzluk</a:t>
            </a:r>
            <a:r>
              <a:rPr lang="en-US" dirty="0"/>
              <a:t> </a:t>
            </a:r>
            <a:r>
              <a:rPr lang="en-US" dirty="0" err="1"/>
              <a:t>gösterebilir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Becerisizlik</a:t>
            </a:r>
            <a:r>
              <a:rPr lang="en-US" dirty="0"/>
              <a:t>: </a:t>
            </a:r>
            <a:r>
              <a:rPr lang="en-US" dirty="0" err="1"/>
              <a:t>Hızlı</a:t>
            </a:r>
            <a:r>
              <a:rPr lang="en-US" dirty="0"/>
              <a:t> </a:t>
            </a:r>
            <a:r>
              <a:rPr lang="en-US" dirty="0" err="1"/>
              <a:t>büyüme</a:t>
            </a:r>
            <a:r>
              <a:rPr lang="en-US" dirty="0"/>
              <a:t> </a:t>
            </a:r>
            <a:r>
              <a:rPr lang="en-US" dirty="0" err="1"/>
              <a:t>dönemlerinde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beceriksizce</a:t>
            </a:r>
            <a:r>
              <a:rPr lang="en-US" dirty="0"/>
              <a:t> </a:t>
            </a:r>
            <a:r>
              <a:rPr lang="en-US" dirty="0" err="1"/>
              <a:t>davranır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276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Gelişimi</a:t>
            </a:r>
            <a:r>
              <a:rPr lang="en-US" dirty="0"/>
              <a:t> </a:t>
            </a:r>
            <a:r>
              <a:rPr lang="en-US" dirty="0" err="1"/>
              <a:t>etkileyen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faktörler</a:t>
            </a:r>
            <a:r>
              <a:rPr lang="en-US" dirty="0"/>
              <a:t> </a:t>
            </a:r>
            <a:r>
              <a:rPr lang="en-US" dirty="0" err="1"/>
              <a:t>ise</a:t>
            </a:r>
            <a:endParaRPr lang="tr-TR" dirty="0"/>
          </a:p>
          <a:p>
            <a:pPr lvl="0"/>
            <a:r>
              <a:rPr lang="en-US" dirty="0" err="1"/>
              <a:t>Kalıtım</a:t>
            </a:r>
            <a:endParaRPr lang="tr-TR" dirty="0"/>
          </a:p>
          <a:p>
            <a:pPr lvl="0"/>
            <a:r>
              <a:rPr lang="en-US" dirty="0"/>
              <a:t>Irk</a:t>
            </a:r>
            <a:endParaRPr lang="tr-TR" dirty="0"/>
          </a:p>
          <a:p>
            <a:pPr lvl="0"/>
            <a:r>
              <a:rPr lang="en-US" dirty="0" err="1"/>
              <a:t>Beslenme</a:t>
            </a:r>
            <a:endParaRPr lang="tr-TR" dirty="0"/>
          </a:p>
          <a:p>
            <a:pPr lvl="0"/>
            <a:r>
              <a:rPr lang="en-US" dirty="0" err="1"/>
              <a:t>Hastalık</a:t>
            </a:r>
            <a:endParaRPr lang="tr-TR" dirty="0"/>
          </a:p>
          <a:p>
            <a:pPr lvl="0"/>
            <a:r>
              <a:rPr lang="en-US" dirty="0" err="1"/>
              <a:t>Psikolojik</a:t>
            </a:r>
            <a:r>
              <a:rPr lang="en-US" dirty="0"/>
              <a:t> </a:t>
            </a:r>
            <a:r>
              <a:rPr lang="en-US" dirty="0" err="1"/>
              <a:t>Bozukluklar</a:t>
            </a:r>
            <a:endParaRPr lang="tr-TR" dirty="0"/>
          </a:p>
          <a:p>
            <a:pPr lvl="0"/>
            <a:r>
              <a:rPr lang="en-US" dirty="0" err="1"/>
              <a:t>Sosyo-ekonomik</a:t>
            </a:r>
            <a:r>
              <a:rPr lang="en-US" dirty="0"/>
              <a:t> </a:t>
            </a:r>
            <a:r>
              <a:rPr lang="en-US" dirty="0" err="1"/>
              <a:t>statü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66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342</TotalTime>
  <Words>897</Words>
  <Application>Microsoft Office PowerPoint</Application>
  <PresentationFormat>Ekran Gösterisi (4:3)</PresentationFormat>
  <Paragraphs>162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1" baseType="lpstr">
      <vt:lpstr>Century Schoolbook</vt:lpstr>
      <vt:lpstr>Copperplate Gothic Bold</vt:lpstr>
      <vt:lpstr>Wingdings</vt:lpstr>
      <vt:lpstr>Wingdings 2</vt:lpstr>
      <vt:lpstr>Oriel</vt:lpstr>
      <vt:lpstr>0-6  YAş  ÇOCUK    GELİŞİMİ </vt:lpstr>
      <vt:lpstr>GELİŞİMİN TANIMLANMASI </vt:lpstr>
      <vt:lpstr>PowerPoint Sunusu</vt:lpstr>
      <vt:lpstr>GELİŞİMİN EVRELERİ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COCUKLARIN GELISIMSEL DONEM NOKTALARI </vt:lpstr>
      <vt:lpstr>PowerPoint Sunusu</vt:lpstr>
      <vt:lpstr>PowerPoint Sunusu</vt:lpstr>
      <vt:lpstr>PowerPoint Sunusu</vt:lpstr>
      <vt:lpstr>PowerPoint Sunusu</vt:lpstr>
      <vt:lpstr>PowerPoint Sunusu</vt:lpstr>
      <vt:lpstr>Preoperasyon Donem (2-7yas)  </vt:lpstr>
      <vt:lpstr>3- YAŞ ÇOCUK GELİŞİMİ </vt:lpstr>
      <vt:lpstr>PowerPoint Sunusu</vt:lpstr>
      <vt:lpstr>PowerPoint Sunusu</vt:lpstr>
      <vt:lpstr>4 YAŞ ÇOCUK GELİŞİMİ  </vt:lpstr>
      <vt:lpstr>  </vt:lpstr>
      <vt:lpstr>5-6 YAŞ ÇOCUK GELİŞİMİ </vt:lpstr>
      <vt:lpstr>5-6 YAŞ ÇOCUK </vt:lpstr>
      <vt:lpstr>5-6 YAŞ ÇOCUK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0-6  YAS  COCUK GELISIMI</dc:title>
  <dc:creator>Aycan</dc:creator>
  <cp:lastModifiedBy>ANAOKULU</cp:lastModifiedBy>
  <cp:revision>44</cp:revision>
  <dcterms:created xsi:type="dcterms:W3CDTF">2015-11-18T08:09:19Z</dcterms:created>
  <dcterms:modified xsi:type="dcterms:W3CDTF">2016-10-31T08:14:07Z</dcterms:modified>
</cp:coreProperties>
</file>